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5F98-4A59-4C96-A0FE-119E31005EC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105E-8CC2-4A0B-A8DA-9FC81903A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5F98-4A59-4C96-A0FE-119E31005EC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105E-8CC2-4A0B-A8DA-9FC81903A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5F98-4A59-4C96-A0FE-119E31005EC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105E-8CC2-4A0B-A8DA-9FC81903A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5F98-4A59-4C96-A0FE-119E31005EC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105E-8CC2-4A0B-A8DA-9FC81903A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5F98-4A59-4C96-A0FE-119E31005EC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105E-8CC2-4A0B-A8DA-9FC81903A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5F98-4A59-4C96-A0FE-119E31005EC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105E-8CC2-4A0B-A8DA-9FC81903A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5F98-4A59-4C96-A0FE-119E31005EC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105E-8CC2-4A0B-A8DA-9FC81903A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5F98-4A59-4C96-A0FE-119E31005EC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105E-8CC2-4A0B-A8DA-9FC81903A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5F98-4A59-4C96-A0FE-119E31005EC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105E-8CC2-4A0B-A8DA-9FC81903A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5F98-4A59-4C96-A0FE-119E31005EC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105E-8CC2-4A0B-A8DA-9FC81903A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5F98-4A59-4C96-A0FE-119E31005EC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105E-8CC2-4A0B-A8DA-9FC81903A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F5F98-4A59-4C96-A0FE-119E31005EC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B105E-8CC2-4A0B-A8DA-9FC81903A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history.com/topics/ancient-history/colosseu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 Culture 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Its Legacy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1752600"/>
          </a:xfrm>
        </p:spPr>
        <p:txBody>
          <a:bodyPr/>
          <a:lstStyle/>
          <a:p>
            <a:r>
              <a:rPr lang="en-US" dirty="0" smtClean="0"/>
              <a:t>Ch. 13/Sec.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40000"/>
            </a:schemeClr>
          </a:solidFill>
        </p:spPr>
        <p:txBody>
          <a:bodyPr>
            <a:normAutofit fontScale="92500"/>
          </a:bodyPr>
          <a:lstStyle/>
          <a:p>
            <a:r>
              <a:rPr lang="en-US" dirty="0" smtClean="0"/>
              <a:t>Art filled buildings and homes of the rich</a:t>
            </a:r>
          </a:p>
          <a:p>
            <a:r>
              <a:rPr lang="en-US" dirty="0" smtClean="0"/>
              <a:t>Mosaics became popular</a:t>
            </a:r>
          </a:p>
          <a:p>
            <a:pPr lvl="1"/>
            <a:r>
              <a:rPr lang="en-US" dirty="0" smtClean="0"/>
              <a:t>Design formed with small tiles of glass, stone, or pottery.</a:t>
            </a:r>
          </a:p>
          <a:p>
            <a:r>
              <a:rPr lang="en-US" dirty="0" smtClean="0"/>
              <a:t>Statues of gods, heroes, and important people.</a:t>
            </a:r>
          </a:p>
          <a:p>
            <a:pPr lvl="1"/>
            <a:r>
              <a:rPr lang="en-US" dirty="0" smtClean="0"/>
              <a:t>Located in market places, temples, public </a:t>
            </a:r>
            <a:r>
              <a:rPr lang="en-US" dirty="0" smtClean="0"/>
              <a:t>buildings</a:t>
            </a:r>
          </a:p>
          <a:p>
            <a:pPr lvl="1"/>
            <a:r>
              <a:rPr lang="en-US" dirty="0" smtClean="0"/>
              <a:t>Over </a:t>
            </a:r>
            <a:r>
              <a:rPr lang="en-US" dirty="0" smtClean="0"/>
              <a:t>2000 fountains in all, more than any city in the world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hebookmarkshop.com/latin/ancientlati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3578"/>
            <a:ext cx="4419600" cy="1404222"/>
          </a:xfrm>
          <a:prstGeom prst="rect">
            <a:avLst/>
          </a:prstGeom>
          <a:noFill/>
        </p:spPr>
      </p:pic>
      <p:pic>
        <p:nvPicPr>
          <p:cNvPr id="14340" name="Picture 4" descr="http://www.terragalleria.com/images/black-white/italy/ital7348-bw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0381" y="3895724"/>
            <a:ext cx="4111219" cy="2733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4876800" cy="5181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Roman language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Spread throughout Europe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Language of education in Europe for many centuries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Served as the language of the Catholic Church till the 1900s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Scientists still use it today to name plants and animals</a:t>
            </a:r>
          </a:p>
          <a:p>
            <a:pPr lvl="1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Eventually changed into new </a:t>
            </a:r>
            <a:r>
              <a:rPr lang="en-US" sz="2400" dirty="0" smtClean="0">
                <a:solidFill>
                  <a:schemeClr val="bg1"/>
                </a:solidFill>
              </a:rPr>
              <a:t>languages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Romance Languages--group </a:t>
            </a:r>
            <a:r>
              <a:rPr lang="en-US" sz="2400" dirty="0" smtClean="0">
                <a:solidFill>
                  <a:schemeClr val="bg1"/>
                </a:solidFill>
              </a:rPr>
              <a:t>of modern languages that evolved from spoken Latin between the </a:t>
            </a:r>
            <a:r>
              <a:rPr lang="en-US" sz="2400" dirty="0" smtClean="0">
                <a:solidFill>
                  <a:schemeClr val="bg1"/>
                </a:solidFill>
              </a:rPr>
              <a:t>6th </a:t>
            </a:r>
            <a:r>
              <a:rPr lang="en-US" sz="2400" dirty="0" smtClean="0">
                <a:solidFill>
                  <a:schemeClr val="bg1"/>
                </a:solidFill>
              </a:rPr>
              <a:t>and </a:t>
            </a:r>
            <a:r>
              <a:rPr lang="en-US" sz="2400" dirty="0" smtClean="0">
                <a:solidFill>
                  <a:schemeClr val="bg1"/>
                </a:solidFill>
              </a:rPr>
              <a:t>9th </a:t>
            </a:r>
            <a:r>
              <a:rPr lang="en-US" sz="2400" dirty="0" smtClean="0">
                <a:solidFill>
                  <a:schemeClr val="bg1"/>
                </a:solidFill>
              </a:rPr>
              <a:t>centuries A.D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Spanish</a:t>
            </a:r>
            <a:r>
              <a:rPr lang="en-US" sz="2000" dirty="0" smtClean="0">
                <a:solidFill>
                  <a:schemeClr val="bg1"/>
                </a:solidFill>
              </a:rPr>
              <a:t>, Italian, French, and Portuguese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3.bp.blogspot.com/_rG9jWL3hFeM/ScQ0DhfqJmI/AAAAAAAAAPI/Tixw64hc0DY/s400/Roman-Orator-from-LAntica-Roma-1825-Giclee-Print-C1206704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752600"/>
            <a:ext cx="2857500" cy="38100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Literature &amp; Science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Romans developed oratory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art of giving speeches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Developed satires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Comedic literature; making fun of a subject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 &amp; Medicine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752600"/>
            <a:ext cx="48768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Claudius Galen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Best known Physician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Dissected animals to study how the body worked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First to discover that arteries and veins carry blood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upload.wikimedia.org/wikipedia/commons/thumb/f/f5/Galen_detail.jpg/220px-Galen_det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133600"/>
            <a:ext cx="2095500" cy="2524126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2.bc.edu/~bakertu/Circus%20Maximus%20Mod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066800"/>
            <a:ext cx="3876675" cy="2769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Popular Entertainment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4572000" cy="5638800"/>
          </a:xfrm>
        </p:spPr>
        <p:txBody>
          <a:bodyPr>
            <a:normAutofit fontScale="47500" lnSpcReduction="20000"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Plays and athletic events 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Massive scales</a:t>
            </a:r>
          </a:p>
          <a:p>
            <a:pPr lvl="1"/>
            <a:r>
              <a:rPr lang="en-US" sz="3300" dirty="0" smtClean="0">
                <a:solidFill>
                  <a:schemeClr val="bg1"/>
                </a:solidFill>
              </a:rPr>
              <a:t>Invented the round amphitheatre and stadiums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Circus </a:t>
            </a:r>
            <a:r>
              <a:rPr lang="en-US" sz="4400" dirty="0" err="1" smtClean="0">
                <a:solidFill>
                  <a:schemeClr val="bg1"/>
                </a:solidFill>
              </a:rPr>
              <a:t>Maximus</a:t>
            </a:r>
            <a:endParaRPr lang="en-US" sz="4400" dirty="0" smtClean="0">
              <a:solidFill>
                <a:schemeClr val="bg1"/>
              </a:solidFill>
            </a:endParaRPr>
          </a:p>
          <a:p>
            <a:pPr lvl="1"/>
            <a:r>
              <a:rPr lang="en-US" sz="3300" dirty="0" smtClean="0">
                <a:solidFill>
                  <a:schemeClr val="bg1"/>
                </a:solidFill>
              </a:rPr>
              <a:t>Held chariot races</a:t>
            </a:r>
          </a:p>
          <a:p>
            <a:pPr lvl="1"/>
            <a:r>
              <a:rPr lang="en-US" sz="3300" dirty="0" smtClean="0">
                <a:solidFill>
                  <a:schemeClr val="bg1"/>
                </a:solidFill>
              </a:rPr>
              <a:t>Could seat 270,000 people</a:t>
            </a:r>
          </a:p>
          <a:p>
            <a:pPr lvl="1"/>
            <a:r>
              <a:rPr lang="en-US" sz="3300" dirty="0" smtClean="0">
                <a:solidFill>
                  <a:schemeClr val="bg1"/>
                </a:solidFill>
              </a:rPr>
              <a:t>Horses would pull chariots around 7 times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Gladiator Games</a:t>
            </a:r>
          </a:p>
          <a:p>
            <a:pPr lvl="1"/>
            <a:r>
              <a:rPr lang="en-US" sz="3300" dirty="0" smtClean="0">
                <a:solidFill>
                  <a:schemeClr val="bg1"/>
                </a:solidFill>
              </a:rPr>
              <a:t>Men who fought one another to the death for entertainment</a:t>
            </a:r>
          </a:p>
          <a:p>
            <a:pPr lvl="1"/>
            <a:r>
              <a:rPr lang="en-US" sz="3300" dirty="0" smtClean="0">
                <a:solidFill>
                  <a:schemeClr val="bg1"/>
                </a:solidFill>
              </a:rPr>
              <a:t>Games were originally staged at funerals as a sacrifice to the deceased. </a:t>
            </a:r>
          </a:p>
          <a:p>
            <a:pPr lvl="1"/>
            <a:r>
              <a:rPr lang="en-US" sz="3300" dirty="0" smtClean="0">
                <a:solidFill>
                  <a:schemeClr val="bg1"/>
                </a:solidFill>
              </a:rPr>
              <a:t>Gladiator means swordsman</a:t>
            </a:r>
          </a:p>
          <a:p>
            <a:pPr lvl="1"/>
            <a:r>
              <a:rPr lang="en-US" sz="3300" dirty="0" smtClean="0">
                <a:solidFill>
                  <a:schemeClr val="bg1"/>
                </a:solidFill>
              </a:rPr>
              <a:t>Gladiators were slaves or criminals that could win their freedom</a:t>
            </a:r>
          </a:p>
          <a:p>
            <a:pPr lvl="1"/>
            <a:r>
              <a:rPr lang="en-US" sz="3300" dirty="0" smtClean="0">
                <a:solidFill>
                  <a:schemeClr val="bg1"/>
                </a:solidFill>
              </a:rPr>
              <a:t>Huge battle scenes were staged; even flooded the arena to have naval battles</a:t>
            </a:r>
          </a:p>
          <a:p>
            <a:pPr lvl="1"/>
            <a:r>
              <a:rPr lang="en-US" sz="3300" dirty="0" smtClean="0">
                <a:solidFill>
                  <a:schemeClr val="bg1"/>
                </a:solidFill>
              </a:rPr>
              <a:t>Fought </a:t>
            </a:r>
            <a:r>
              <a:rPr lang="en-US" sz="3300" smtClean="0">
                <a:solidFill>
                  <a:schemeClr val="bg1"/>
                </a:solidFill>
              </a:rPr>
              <a:t>exotic </a:t>
            </a:r>
            <a:r>
              <a:rPr lang="en-US" sz="3300" smtClean="0">
                <a:solidFill>
                  <a:schemeClr val="bg1"/>
                </a:solidFill>
              </a:rPr>
              <a:t>animals</a:t>
            </a:r>
          </a:p>
          <a:p>
            <a:pPr lvl="1">
              <a:buNone/>
            </a:pPr>
            <a:endParaRPr lang="en-US" sz="3300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hlinkClick r:id="rId4"/>
              </a:rPr>
              <a:t>http://www.history.com/topics/ancient-history/colosseum</a:t>
            </a:r>
            <a:endParaRPr lang="en-US" dirty="0"/>
          </a:p>
        </p:txBody>
      </p:sp>
      <p:pic>
        <p:nvPicPr>
          <p:cNvPr id="2052" name="Picture 4" descr="http://www.mitchellteachers.org/WorldHistory/EuropeafterRome/images/mappingexpansion/gladiator_gamesp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057649"/>
            <a:ext cx="3810000" cy="2495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</a:t>
            </a:r>
            <a:r>
              <a:rPr lang="en-US" b="1" dirty="0" smtClean="0">
                <a:solidFill>
                  <a:schemeClr val="bg1"/>
                </a:solidFill>
              </a:rPr>
              <a:t> Law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Originally laws were not written down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Based decisions on tradition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Twelve Tables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First written laws in Rome’s history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Set laws on family, property, inheritance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1"/>
                </a:solidFill>
              </a:rPr>
              <a:t>etc.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cache2.allpostersimages.com/p/LRG/17/1738/B3Y3D00Z/posters/mirys-augustyn-the-twelve-tables-rome-s-first-legal-code-is-drawn-up-by-a-commis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981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17933</TotalTime>
  <Words>279</Words>
  <Application>Microsoft Office PowerPoint</Application>
  <PresentationFormat>On-screen Show (4:3)</PresentationFormat>
  <Paragraphs>52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Roman Culture  &amp; Its Legacy</vt:lpstr>
      <vt:lpstr>Art</vt:lpstr>
      <vt:lpstr>Latin</vt:lpstr>
      <vt:lpstr>Literature &amp; Science</vt:lpstr>
      <vt:lpstr>Science &amp; Medicine</vt:lpstr>
      <vt:lpstr>Popular Entertainment</vt:lpstr>
      <vt:lpstr>Roman Law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 Culture &amp; Its Legacy</dc:title>
  <dc:creator>Thoward</dc:creator>
  <cp:lastModifiedBy>thoward</cp:lastModifiedBy>
  <cp:revision>1466</cp:revision>
  <dcterms:created xsi:type="dcterms:W3CDTF">2013-03-04T17:15:01Z</dcterms:created>
  <dcterms:modified xsi:type="dcterms:W3CDTF">2015-02-26T12:48:22Z</dcterms:modified>
</cp:coreProperties>
</file>