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309" r:id="rId2"/>
    <p:sldId id="295" r:id="rId3"/>
    <p:sldId id="263" r:id="rId4"/>
    <p:sldId id="265" r:id="rId5"/>
    <p:sldId id="306" r:id="rId6"/>
    <p:sldId id="262" r:id="rId7"/>
    <p:sldId id="271" r:id="rId8"/>
    <p:sldId id="272" r:id="rId9"/>
    <p:sldId id="273" r:id="rId10"/>
    <p:sldId id="274" r:id="rId11"/>
    <p:sldId id="275" r:id="rId12"/>
    <p:sldId id="276" r:id="rId13"/>
    <p:sldId id="277" r:id="rId14"/>
    <p:sldId id="300" r:id="rId15"/>
    <p:sldId id="308" r:id="rId16"/>
    <p:sldId id="286" r:id="rId17"/>
    <p:sldId id="287" r:id="rId18"/>
    <p:sldId id="290"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790"/>
    <a:srgbClr val="4D4D4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036" autoAdjust="0"/>
  </p:normalViewPr>
  <p:slideViewPr>
    <p:cSldViewPr>
      <p:cViewPr varScale="1">
        <p:scale>
          <a:sx n="73" d="100"/>
          <a:sy n="73" d="100"/>
        </p:scale>
        <p:origin x="-17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BD0AF7-48CB-4328-968D-02DA51855ABA}" type="datetimeFigureOut">
              <a:rPr lang="en-US" smtClean="0"/>
              <a:pPr/>
              <a:t>2/25/15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5BF72F-541A-49D7-BB30-032DEEB7A250}" type="slidenum">
              <a:rPr lang="en-US" smtClean="0"/>
              <a:pPr/>
              <a:t>‹#›</a:t>
            </a:fld>
            <a:endParaRPr lang="en-US"/>
          </a:p>
        </p:txBody>
      </p:sp>
    </p:spTree>
    <p:extLst>
      <p:ext uri="{BB962C8B-B14F-4D97-AF65-F5344CB8AC3E}">
        <p14:creationId xmlns:p14="http://schemas.microsoft.com/office/powerpoint/2010/main" val="3437773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05A6D5-7418-4044-82F6-82B83D4E5F7A}" type="datetimeFigureOut">
              <a:rPr lang="en-US" smtClean="0"/>
              <a:pPr/>
              <a:t>2/25/15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873D4-1168-4F80-BF4F-F53F20AF8559}" type="slidenum">
              <a:rPr lang="en-US" smtClean="0"/>
              <a:pPr/>
              <a:t>‹#›</a:t>
            </a:fld>
            <a:endParaRPr lang="en-US"/>
          </a:p>
        </p:txBody>
      </p:sp>
    </p:spTree>
    <p:extLst>
      <p:ext uri="{BB962C8B-B14F-4D97-AF65-F5344CB8AC3E}">
        <p14:creationId xmlns:p14="http://schemas.microsoft.com/office/powerpoint/2010/main" val="386079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latin typeface="+mn-lt"/>
              </a:rPr>
              <a:t>The war had not been going well for  the Union armies around Washington, D.C.</a:t>
            </a:r>
            <a:br>
              <a:rPr lang="en-US" sz="1200" dirty="0" smtClean="0">
                <a:solidFill>
                  <a:schemeClr val="tx1"/>
                </a:solidFill>
                <a:latin typeface="+mn-lt"/>
              </a:rPr>
            </a:br>
            <a:r>
              <a:rPr lang="en-US" sz="1200" dirty="0" smtClean="0">
                <a:solidFill>
                  <a:schemeClr val="tx1"/>
                </a:solidFill>
                <a:latin typeface="+mn-lt"/>
              </a:rPr>
              <a:t/>
            </a:r>
            <a:br>
              <a:rPr lang="en-US" sz="1200" dirty="0" smtClean="0">
                <a:solidFill>
                  <a:schemeClr val="tx1"/>
                </a:solidFill>
                <a:latin typeface="+mn-lt"/>
              </a:rPr>
            </a:br>
            <a:r>
              <a:rPr lang="en-US" sz="1200" dirty="0" smtClean="0">
                <a:solidFill>
                  <a:schemeClr val="tx1"/>
                </a:solidFill>
                <a:latin typeface="+mn-lt"/>
              </a:rPr>
              <a:t>The Union had lost every major battle in which it had fought in 1861 and 1862.</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3</a:t>
            </a:fld>
            <a:endParaRPr lang="en-US"/>
          </a:p>
        </p:txBody>
      </p:sp>
    </p:spTree>
    <p:extLst>
      <p:ext uri="{BB962C8B-B14F-4D97-AF65-F5344CB8AC3E}">
        <p14:creationId xmlns:p14="http://schemas.microsoft.com/office/powerpoint/2010/main" val="14601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333333"/>
                </a:solidFill>
                <a:latin typeface="+mn-lt"/>
              </a:rPr>
              <a:t>Before freeing the slaves could be added to the war aims Lincoln felt strongly that the Union needed a victory.</a:t>
            </a:r>
          </a:p>
          <a:p>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4</a:t>
            </a:fld>
            <a:endParaRPr lang="en-US"/>
          </a:p>
        </p:txBody>
      </p:sp>
    </p:spTree>
    <p:extLst>
      <p:ext uri="{BB962C8B-B14F-4D97-AF65-F5344CB8AC3E}">
        <p14:creationId xmlns:p14="http://schemas.microsoft.com/office/powerpoint/2010/main" val="2140531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Abraham Lincoln now had a victory to issue the Emancipation Proclamation.</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6</a:t>
            </a:fld>
            <a:endParaRPr lang="en-US"/>
          </a:p>
        </p:txBody>
      </p:sp>
    </p:spTree>
    <p:extLst>
      <p:ext uri="{BB962C8B-B14F-4D97-AF65-F5344CB8AC3E}">
        <p14:creationId xmlns:p14="http://schemas.microsoft.com/office/powerpoint/2010/main" val="8749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Lincoln therefore stated in his Emancipation Proclamation that any property (slaves) captured by U.S. military forces would be freed.</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13</a:t>
            </a:fld>
            <a:endParaRPr lang="en-US"/>
          </a:p>
        </p:txBody>
      </p:sp>
    </p:spTree>
    <p:extLst>
      <p:ext uri="{BB962C8B-B14F-4D97-AF65-F5344CB8AC3E}">
        <p14:creationId xmlns:p14="http://schemas.microsoft.com/office/powerpoint/2010/main" val="161470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Lincoln had some other challenges. He wanted African American men interested in joining the United States military to be able to do so.</a:t>
            </a:r>
            <a:r>
              <a:rPr lang="en-US" sz="1200" baseline="0" dirty="0" smtClean="0"/>
              <a:t> </a:t>
            </a:r>
            <a:r>
              <a:rPr lang="en-US" sz="1200" dirty="0" smtClean="0"/>
              <a:t>However, some white, Union soldiers did not want to serve with African American soldiers. There were also concerns about how well African Americans would fight since most of them did not have any military service. </a:t>
            </a:r>
          </a:p>
          <a:p>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15</a:t>
            </a:fld>
            <a:endParaRPr lang="en-US"/>
          </a:p>
        </p:txBody>
      </p:sp>
    </p:spTree>
    <p:extLst>
      <p:ext uri="{BB962C8B-B14F-4D97-AF65-F5344CB8AC3E}">
        <p14:creationId xmlns:p14="http://schemas.microsoft.com/office/powerpoint/2010/main" val="1106377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0F5FF34-8701-4265-B377-FFBF609EBD72}" type="slidenum">
              <a:rPr lang="en-US" smtClean="0"/>
              <a:pPr>
                <a:defRPr/>
              </a:pPr>
              <a:t>‹#›</a:t>
            </a:fld>
            <a:endParaRPr lang="en-US" dirty="0"/>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21377-F800-4B0E-9BCD-EC403AAAC6EA}" type="slidenum">
              <a:rPr lang="en-US" smtClean="0"/>
              <a:pPr>
                <a:defRPr/>
              </a:pPr>
              <a:t>‹#›</a:t>
            </a:fld>
            <a:endParaRPr lang="en-US" dirty="0"/>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F7C9BA-9A34-41EA-8A87-110F45E0D4F6}" type="slidenum">
              <a:rPr lang="en-US" smtClean="0"/>
              <a:pPr>
                <a:defRPr/>
              </a:pPr>
              <a:t>‹#›</a:t>
            </a:fld>
            <a:endParaRPr lang="en-US" dirty="0"/>
          </a:p>
        </p:txBody>
      </p:sp>
    </p:spTree>
    <p:extLst>
      <p:ext uri="{BB962C8B-B14F-4D97-AF65-F5344CB8AC3E}">
        <p14:creationId xmlns:p14="http://schemas.microsoft.com/office/powerpoint/2010/main"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5B216B3-12B7-4D39-8AA5-95D7703B0525}" type="slidenum">
              <a:rPr lang="en-US" smtClean="0"/>
              <a:pPr>
                <a:defRPr/>
              </a:pPr>
              <a:t>‹#›</a:t>
            </a:fld>
            <a:endParaRPr lang="en-US" dirty="0"/>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2DD2C541-C646-4626-A4A0-DA634764FD6D}" type="slidenum">
              <a:rPr lang="en-US" smtClean="0"/>
              <a:pPr>
                <a:defRPr/>
              </a:pPr>
              <a:t>‹#›</a:t>
            </a:fld>
            <a:endParaRPr lang="en-US" dirty="0"/>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417CB6E-1F9A-4F23-A967-D032466A5BF5}" type="slidenum">
              <a:rPr lang="en-US" smtClean="0"/>
              <a:pPr>
                <a:defRPr/>
              </a:pPr>
              <a:t>‹#›</a:t>
            </a:fld>
            <a:endParaRPr lang="en-US" dirty="0"/>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DA263722-517A-40A4-9387-D7D5E862D1A7}" type="slidenum">
              <a:rPr lang="en-US" smtClean="0"/>
              <a:pPr>
                <a:defRPr/>
              </a:pPr>
              <a:t>‹#›</a:t>
            </a:fld>
            <a:endParaRPr lang="en-US" dirty="0"/>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EF08C00-CD22-45A9-A9AD-E29E45F0D961}" type="slidenum">
              <a:rPr lang="en-US" smtClean="0"/>
              <a:pPr>
                <a:defRPr/>
              </a:pPr>
              <a:t>‹#›</a:t>
            </a:fld>
            <a:endParaRPr lang="en-US" dirty="0"/>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87DB9A5-6906-4A6B-B687-92741E46B9AD}" type="slidenum">
              <a:rPr lang="en-US" smtClean="0"/>
              <a:pPr>
                <a:defRPr/>
              </a:pPr>
              <a:t>‹#›</a:t>
            </a:fld>
            <a:endParaRPr lang="en-US" dirty="0"/>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9E0CF04-CCE6-4948-A877-1CE543EB82C7}" type="slidenum">
              <a:rPr lang="en-US" smtClean="0"/>
              <a:pPr>
                <a:defRPr/>
              </a:pPr>
              <a:t>‹#›</a:t>
            </a:fld>
            <a:endParaRPr lang="en-US" dirty="0"/>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F115D4D-A9AD-4E6D-860A-DD070AAEAB23}" type="slidenum">
              <a:rPr lang="en-US" smtClean="0"/>
              <a:pPr>
                <a:defRPr/>
              </a:pPr>
              <a:t>‹#›</a:t>
            </a:fld>
            <a:endParaRPr lang="en-US" dirty="0"/>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DFF6D7B0-9362-4AA8-ADE1-4ED20076FC7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s://www.youtube.com/watch?v=SUVkXthLz4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166400"/>
          </a:xfrm>
        </p:spPr>
        <p:txBody>
          <a:bodyPr/>
          <a:lstStyle/>
          <a:p>
            <a:r>
              <a:rPr lang="en-US" dirty="0" smtClean="0">
                <a:solidFill>
                  <a:schemeClr val="bg1"/>
                </a:solidFill>
              </a:rPr>
              <a:t>1862: Antietam and Emancipation</a:t>
            </a:r>
            <a:endParaRPr lang="en-US" dirty="0">
              <a:solidFill>
                <a:schemeClr val="bg1"/>
              </a:solidFill>
            </a:endParaRPr>
          </a:p>
        </p:txBody>
      </p:sp>
      <p:pic>
        <p:nvPicPr>
          <p:cNvPr id="44034" name="Picture 2" descr="http://www.sitemason.com/files/cezrwY/slaves.jpg"/>
          <p:cNvPicPr>
            <a:picLocks noChangeAspect="1" noChangeArrowheads="1"/>
          </p:cNvPicPr>
          <p:nvPr/>
        </p:nvPicPr>
        <p:blipFill>
          <a:blip r:embed="rId2" cstate="print"/>
          <a:srcRect/>
          <a:stretch>
            <a:fillRect/>
          </a:stretch>
        </p:blipFill>
        <p:spPr bwMode="auto">
          <a:xfrm>
            <a:off x="1447800" y="1828800"/>
            <a:ext cx="6096000" cy="4709584"/>
          </a:xfrm>
          <a:prstGeom prst="rect">
            <a:avLst/>
          </a:prstGeom>
          <a:ln>
            <a:noFill/>
          </a:ln>
          <a:effectLst>
            <a:softEdge rad="635000"/>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nchumanities.org/sites/default/files/images/Mackethan%20-%20Slave%20Voices%20-%20Former%20Slave%20-%20Oral%20History%20-%20%20LOC.jpg"/>
          <p:cNvPicPr>
            <a:picLocks noChangeAspect="1" noChangeArrowheads="1"/>
          </p:cNvPicPr>
          <p:nvPr/>
        </p:nvPicPr>
        <p:blipFill>
          <a:blip r:embed="rId2" cstate="print"/>
          <a:srcRect/>
          <a:stretch>
            <a:fillRect/>
          </a:stretch>
        </p:blipFill>
        <p:spPr bwMode="auto">
          <a:xfrm>
            <a:off x="5410200" y="2057400"/>
            <a:ext cx="3352800" cy="4352520"/>
          </a:xfrm>
          <a:prstGeom prst="rect">
            <a:avLst/>
          </a:prstGeom>
          <a:ln>
            <a:noFill/>
          </a:ln>
          <a:effectLst>
            <a:softEdge rad="112500"/>
          </a:effectLst>
        </p:spPr>
      </p:pic>
      <p:sp>
        <p:nvSpPr>
          <p:cNvPr id="24578" name="Title 1"/>
          <p:cNvSpPr>
            <a:spLocks noGrp="1"/>
          </p:cNvSpPr>
          <p:nvPr>
            <p:ph type="title"/>
          </p:nvPr>
        </p:nvSpPr>
        <p:spPr/>
        <p:txBody>
          <a:bodyPr/>
          <a:lstStyle/>
          <a:p>
            <a:pPr eaLnBrk="1" hangingPunct="1"/>
            <a:r>
              <a:rPr lang="en-US" sz="4000" dirty="0" smtClean="0">
                <a:ln>
                  <a:solidFill>
                    <a:schemeClr val="bg1"/>
                  </a:solidFill>
                </a:ln>
                <a:solidFill>
                  <a:srgbClr val="4D4D4D"/>
                </a:solidFill>
              </a:rPr>
              <a:t>Emancipation</a:t>
            </a:r>
          </a:p>
        </p:txBody>
      </p:sp>
      <p:sp>
        <p:nvSpPr>
          <p:cNvPr id="2" name="Content Placeholder 1"/>
          <p:cNvSpPr>
            <a:spLocks noGrp="1"/>
          </p:cNvSpPr>
          <p:nvPr>
            <p:ph sz="half" idx="2"/>
          </p:nvPr>
        </p:nvSpPr>
        <p:spPr>
          <a:xfrm>
            <a:off x="228600" y="1828800"/>
            <a:ext cx="3505200" cy="4231801"/>
          </a:xfrm>
        </p:spPr>
        <p:txBody>
          <a:bodyPr/>
          <a:lstStyle/>
          <a:p>
            <a:pPr marL="0" indent="0">
              <a:buNone/>
            </a:pPr>
            <a:r>
              <a:rPr lang="en-US" sz="2400" b="1" dirty="0" smtClean="0">
                <a:solidFill>
                  <a:srgbClr val="225790"/>
                </a:solidFill>
                <a:latin typeface="+mj-lt"/>
              </a:rPr>
              <a:t>Answer</a:t>
            </a:r>
            <a:r>
              <a:rPr lang="en-US" sz="2400" dirty="0" smtClean="0">
                <a:solidFill>
                  <a:srgbClr val="225790"/>
                </a:solidFill>
                <a:latin typeface="+mj-lt"/>
              </a:rPr>
              <a:t>: </a:t>
            </a:r>
          </a:p>
          <a:p>
            <a:pPr marL="0" indent="0">
              <a:buNone/>
            </a:pPr>
            <a:r>
              <a:rPr lang="en-US" sz="2400" dirty="0" smtClean="0">
                <a:solidFill>
                  <a:schemeClr val="bg1"/>
                </a:solidFill>
                <a:latin typeface="Georgia" pitchFamily="18" charset="0"/>
              </a:rPr>
              <a:t>Slaves </a:t>
            </a:r>
            <a:r>
              <a:rPr lang="en-US" sz="2400" dirty="0">
                <a:solidFill>
                  <a:schemeClr val="bg1"/>
                </a:solidFill>
                <a:latin typeface="Georgia" pitchFamily="18" charset="0"/>
              </a:rPr>
              <a:t>were considered to be property.</a:t>
            </a:r>
          </a:p>
        </p:txBody>
      </p:sp>
      <p:pic>
        <p:nvPicPr>
          <p:cNvPr id="21506" name="Picture 2" descr="http://www.pbs.org/wgbh/amex/reconstruction/sharecrop/images/sharecrop_intro_img.jpg"/>
          <p:cNvPicPr>
            <a:picLocks noChangeAspect="1" noChangeArrowheads="1"/>
          </p:cNvPicPr>
          <p:nvPr/>
        </p:nvPicPr>
        <p:blipFill>
          <a:blip r:embed="rId3" cstate="print"/>
          <a:srcRect b="11111"/>
          <a:stretch>
            <a:fillRect/>
          </a:stretch>
        </p:blipFill>
        <p:spPr bwMode="auto">
          <a:xfrm>
            <a:off x="3505200" y="2895600"/>
            <a:ext cx="2209367"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73113"/>
          </a:xfrm>
        </p:spPr>
        <p:txBody>
          <a:bodyPr rtlCol="0">
            <a:normAutofit/>
          </a:bodyPr>
          <a:lstStyle/>
          <a:p>
            <a:pPr eaLnBrk="1" fontAlgn="auto" hangingPunct="1">
              <a:spcAft>
                <a:spcPts val="0"/>
              </a:spcAft>
              <a:defRPr/>
            </a:pPr>
            <a:r>
              <a:rPr lang="en-US" sz="4000" dirty="0" smtClean="0">
                <a:ln>
                  <a:solidFill>
                    <a:schemeClr val="bg1"/>
                  </a:solidFill>
                </a:ln>
                <a:solidFill>
                  <a:srgbClr val="4D4D4D"/>
                </a:solidFill>
              </a:rPr>
              <a:t>Emancipation</a:t>
            </a:r>
            <a:endParaRPr lang="en-US" sz="4000" dirty="0">
              <a:ln>
                <a:solidFill>
                  <a:schemeClr val="bg1"/>
                </a:solidFill>
              </a:ln>
              <a:solidFill>
                <a:srgbClr val="4D4D4D"/>
              </a:solidFill>
            </a:endParaRPr>
          </a:p>
        </p:txBody>
      </p:sp>
      <p:sp>
        <p:nvSpPr>
          <p:cNvPr id="3" name="Content Placeholder 2"/>
          <p:cNvSpPr>
            <a:spLocks noGrp="1"/>
          </p:cNvSpPr>
          <p:nvPr>
            <p:ph sz="half" idx="2"/>
          </p:nvPr>
        </p:nvSpPr>
        <p:spPr>
          <a:xfrm>
            <a:off x="4495800" y="1600200"/>
            <a:ext cx="4038600" cy="4231801"/>
          </a:xfrm>
        </p:spPr>
        <p:txBody>
          <a:bodyPr/>
          <a:lstStyle/>
          <a:p>
            <a:pPr marL="0" indent="0">
              <a:buNone/>
            </a:pPr>
            <a:r>
              <a:rPr lang="en-US" sz="2400" b="1" dirty="0" smtClean="0">
                <a:solidFill>
                  <a:srgbClr val="225790"/>
                </a:solidFill>
                <a:effectLst>
                  <a:outerShdw blurRad="38100" dist="38100" dir="2700000" algn="tl">
                    <a:srgbClr val="000000">
                      <a:alpha val="43137"/>
                    </a:srgbClr>
                  </a:outerShdw>
                </a:effectLst>
                <a:latin typeface="+mj-lt"/>
              </a:rPr>
              <a:t>Question: </a:t>
            </a:r>
          </a:p>
          <a:p>
            <a:pPr marL="0" indent="0">
              <a:buNone/>
            </a:pPr>
            <a:r>
              <a:rPr lang="en-US" sz="2400" dirty="0" smtClean="0">
                <a:solidFill>
                  <a:schemeClr val="bg1"/>
                </a:solidFill>
              </a:rPr>
              <a:t>What </a:t>
            </a:r>
            <a:r>
              <a:rPr lang="en-US" sz="2400" dirty="0">
                <a:solidFill>
                  <a:schemeClr val="bg1"/>
                </a:solidFill>
              </a:rPr>
              <a:t>happens to property that armies capture from their enemy during a war?</a:t>
            </a:r>
          </a:p>
        </p:txBody>
      </p:sp>
      <p:sp>
        <p:nvSpPr>
          <p:cNvPr id="25604" name="Rectangle 3"/>
          <p:cNvSpPr>
            <a:spLocks noChangeArrowheads="1"/>
          </p:cNvSpPr>
          <p:nvPr/>
        </p:nvSpPr>
        <p:spPr bwMode="auto">
          <a:xfrm>
            <a:off x="6937375" y="6611938"/>
            <a:ext cx="2206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i="1"/>
              <a:t>Image courtesy Library of Congress</a:t>
            </a:r>
            <a:endParaRPr lang="en-US" sz="1000"/>
          </a:p>
        </p:txBody>
      </p:sp>
      <p:pic>
        <p:nvPicPr>
          <p:cNvPr id="20482" name="Picture 2" descr="http://callisto.ggsrv.com/imgsrv/Fetch?recordID=sas_00004&amp;contentSet=SASM&amp;banner=4e73ba5b&amp;digest=a4ad6cbef82f49eb9eaf872eea70cfb0&amp;scale=h400"/>
          <p:cNvPicPr>
            <a:picLocks noChangeAspect="1" noChangeArrowheads="1"/>
          </p:cNvPicPr>
          <p:nvPr/>
        </p:nvPicPr>
        <p:blipFill>
          <a:blip r:embed="rId2" cstate="print"/>
          <a:srcRect/>
          <a:stretch>
            <a:fillRect/>
          </a:stretch>
        </p:blipFill>
        <p:spPr bwMode="auto">
          <a:xfrm>
            <a:off x="1143000" y="1828800"/>
            <a:ext cx="2190750" cy="3810000"/>
          </a:xfrm>
          <a:prstGeom prst="rect">
            <a:avLst/>
          </a:prstGeom>
          <a:ln w="228600" cap="sq" cmpd="thickThin">
            <a:solidFill>
              <a:schemeClr val="tx2"/>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57200"/>
            <a:ext cx="8229600" cy="773113"/>
          </a:xfrm>
        </p:spPr>
        <p:txBody>
          <a:bodyPr/>
          <a:lstStyle/>
          <a:p>
            <a:pPr eaLnBrk="1" hangingPunct="1"/>
            <a:r>
              <a:rPr lang="en-US" sz="4000" dirty="0" smtClean="0">
                <a:ln>
                  <a:solidFill>
                    <a:schemeClr val="bg1"/>
                  </a:solidFill>
                </a:ln>
                <a:solidFill>
                  <a:srgbClr val="4D4D4D"/>
                </a:solidFill>
              </a:rPr>
              <a:t>Emancipation</a:t>
            </a:r>
          </a:p>
        </p:txBody>
      </p:sp>
      <p:sp>
        <p:nvSpPr>
          <p:cNvPr id="2" name="Content Placeholder 1"/>
          <p:cNvSpPr>
            <a:spLocks noGrp="1"/>
          </p:cNvSpPr>
          <p:nvPr>
            <p:ph sz="half" idx="2"/>
          </p:nvPr>
        </p:nvSpPr>
        <p:spPr/>
        <p:txBody>
          <a:bodyPr/>
          <a:lstStyle/>
          <a:p>
            <a:pPr marL="0" indent="0">
              <a:buNone/>
            </a:pPr>
            <a:r>
              <a:rPr lang="en-US" sz="2200" b="1" dirty="0" smtClean="0">
                <a:solidFill>
                  <a:srgbClr val="225790"/>
                </a:solidFill>
                <a:latin typeface="+mj-lt"/>
              </a:rPr>
              <a:t>Answer</a:t>
            </a:r>
            <a:r>
              <a:rPr lang="en-US" sz="2200" dirty="0" smtClean="0">
                <a:solidFill>
                  <a:srgbClr val="225790"/>
                </a:solidFill>
                <a:latin typeface="+mj-lt"/>
              </a:rPr>
              <a:t>: </a:t>
            </a:r>
          </a:p>
          <a:p>
            <a:pPr marL="0" indent="0">
              <a:buNone/>
            </a:pPr>
            <a:r>
              <a:rPr lang="en-US" sz="2200" dirty="0" smtClean="0">
                <a:solidFill>
                  <a:schemeClr val="bg1"/>
                </a:solidFill>
              </a:rPr>
              <a:t>The </a:t>
            </a:r>
            <a:r>
              <a:rPr lang="en-US" sz="2200" dirty="0">
                <a:solidFill>
                  <a:schemeClr val="bg1"/>
                </a:solidFill>
              </a:rPr>
              <a:t>property captured </a:t>
            </a:r>
            <a:r>
              <a:rPr lang="en-US" sz="2200" i="1" dirty="0">
                <a:solidFill>
                  <a:schemeClr val="bg1"/>
                </a:solidFill>
              </a:rPr>
              <a:t>(called contraband) </a:t>
            </a:r>
            <a:r>
              <a:rPr lang="en-US" sz="2200" dirty="0">
                <a:solidFill>
                  <a:schemeClr val="bg1"/>
                </a:solidFill>
              </a:rPr>
              <a:t>belongs to the army that captured it and its government.</a:t>
            </a:r>
          </a:p>
        </p:txBody>
      </p:sp>
      <p:pic>
        <p:nvPicPr>
          <p:cNvPr id="19458" name="Picture 2" descr="http://newshour.s3.amazonaws.com/photos/2011/04/08/TimeCivilWar_p019_slaveFamily_2_slideshow.jpg"/>
          <p:cNvPicPr>
            <a:picLocks noChangeAspect="1" noChangeArrowheads="1"/>
          </p:cNvPicPr>
          <p:nvPr/>
        </p:nvPicPr>
        <p:blipFill>
          <a:blip r:embed="rId2" cstate="print"/>
          <a:srcRect/>
          <a:stretch>
            <a:fillRect/>
          </a:stretch>
        </p:blipFill>
        <p:spPr bwMode="auto">
          <a:xfrm>
            <a:off x="381000" y="1524000"/>
            <a:ext cx="3934886" cy="44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ln>
                  <a:solidFill>
                    <a:schemeClr val="bg1"/>
                  </a:solidFill>
                </a:ln>
                <a:solidFill>
                  <a:srgbClr val="4D4D4D"/>
                </a:solidFill>
              </a:rPr>
              <a:t>Emancipation</a:t>
            </a:r>
            <a:endParaRPr lang="en-US" sz="4000" dirty="0">
              <a:ln>
                <a:solidFill>
                  <a:schemeClr val="bg1"/>
                </a:solidFill>
              </a:ln>
              <a:solidFill>
                <a:srgbClr val="4D4D4D"/>
              </a:solidFill>
            </a:endParaRPr>
          </a:p>
        </p:txBody>
      </p:sp>
      <p:pic>
        <p:nvPicPr>
          <p:cNvPr id="18436" name="Picture 4" descr="http://blogs.archives.gov/online-public-access/wp-content/uploads/2012/12/lincolngenerals1.jpg"/>
          <p:cNvPicPr>
            <a:picLocks noChangeAspect="1" noChangeArrowheads="1"/>
          </p:cNvPicPr>
          <p:nvPr/>
        </p:nvPicPr>
        <p:blipFill>
          <a:blip r:embed="rId3" cstate="print"/>
          <a:srcRect/>
          <a:stretch>
            <a:fillRect/>
          </a:stretch>
        </p:blipFill>
        <p:spPr bwMode="auto">
          <a:xfrm>
            <a:off x="4165600" y="3048000"/>
            <a:ext cx="4673600" cy="3505200"/>
          </a:xfrm>
          <a:prstGeom prst="rect">
            <a:avLst/>
          </a:prstGeom>
          <a:ln w="38100" cap="sq">
            <a:solidFill>
              <a:srgbClr val="22579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33400" y="1676400"/>
            <a:ext cx="3048000" cy="2215991"/>
          </a:xfrm>
          <a:prstGeom prst="rect">
            <a:avLst/>
          </a:prstGeom>
          <a:noFill/>
        </p:spPr>
        <p:txBody>
          <a:bodyPr wrap="square" rtlCol="0">
            <a:spAutoFit/>
          </a:bodyPr>
          <a:lstStyle/>
          <a:p>
            <a:pPr>
              <a:buFont typeface="Arial" pitchFamily="34" charset="0"/>
              <a:buChar char="•"/>
            </a:pPr>
            <a:r>
              <a:rPr lang="en-US" sz="2000" dirty="0" smtClean="0">
                <a:solidFill>
                  <a:schemeClr val="bg1"/>
                </a:solidFill>
                <a:latin typeface="Georgia" pitchFamily="18" charset="0"/>
              </a:rPr>
              <a:t>Lincoln therefore stated in his Emancipation Proclamation that any property (slaves) captured by U.S. military forces would be freed.</a:t>
            </a:r>
          </a:p>
          <a:p>
            <a:endParaRPr lang="en-US" dirty="0"/>
          </a:p>
        </p:txBody>
      </p:sp>
      <p:pic>
        <p:nvPicPr>
          <p:cNvPr id="18434" name="Picture 2" descr="http://www.loc.gov/rr/program/bib/ourdocs/Images/proclamation.jpg"/>
          <p:cNvPicPr>
            <a:picLocks noChangeAspect="1" noChangeArrowheads="1"/>
          </p:cNvPicPr>
          <p:nvPr/>
        </p:nvPicPr>
        <p:blipFill>
          <a:blip r:embed="rId4" cstate="print"/>
          <a:srcRect/>
          <a:stretch>
            <a:fillRect/>
          </a:stretch>
        </p:blipFill>
        <p:spPr bwMode="auto">
          <a:xfrm rot="707528">
            <a:off x="4063836" y="298019"/>
            <a:ext cx="2665550" cy="3505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000" dirty="0" smtClean="0">
                <a:ln>
                  <a:solidFill>
                    <a:schemeClr val="bg1"/>
                  </a:solidFill>
                </a:ln>
                <a:solidFill>
                  <a:srgbClr val="4D4D4D"/>
                </a:solidFill>
              </a:rPr>
              <a:t>Emancipation</a:t>
            </a:r>
            <a:endParaRPr lang="en-US" sz="4000" i="1" dirty="0" smtClean="0">
              <a:ln>
                <a:solidFill>
                  <a:schemeClr val="bg1"/>
                </a:solidFill>
              </a:ln>
              <a:solidFill>
                <a:srgbClr val="4D4D4D"/>
              </a:solidFill>
            </a:endParaRPr>
          </a:p>
        </p:txBody>
      </p:sp>
      <p:pic>
        <p:nvPicPr>
          <p:cNvPr id="29699" name="Content Placeholder 3" descr="Antietamhagerstownrdloc.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1681137"/>
            <a:ext cx="4038600" cy="4070400"/>
          </a:xfrm>
          <a:prstGeom prst="rect">
            <a:avLst/>
          </a:prstGeom>
          <a:ln>
            <a:noFill/>
          </a:ln>
          <a:effectLst>
            <a:softEdge rad="112500"/>
          </a:effectLst>
        </p:spPr>
      </p:pic>
      <p:sp>
        <p:nvSpPr>
          <p:cNvPr id="2" name="Content Placeholder 1"/>
          <p:cNvSpPr>
            <a:spLocks noGrp="1"/>
          </p:cNvSpPr>
          <p:nvPr>
            <p:ph sz="half" idx="2"/>
          </p:nvPr>
        </p:nvSpPr>
        <p:spPr>
          <a:xfrm>
            <a:off x="4724400" y="1600200"/>
            <a:ext cx="4038600" cy="4231801"/>
          </a:xfrm>
        </p:spPr>
        <p:txBody>
          <a:bodyPr/>
          <a:lstStyle/>
          <a:p>
            <a:pPr marL="0" indent="0">
              <a:buNone/>
            </a:pPr>
            <a:r>
              <a:rPr lang="en-US" sz="2200" dirty="0">
                <a:solidFill>
                  <a:schemeClr val="bg1"/>
                </a:solidFill>
              </a:rPr>
              <a:t>The war was no longer just about preserving the union, it was also about freeing the slaves.</a:t>
            </a:r>
          </a:p>
        </p:txBody>
      </p:sp>
      <p:pic>
        <p:nvPicPr>
          <p:cNvPr id="15362" name="Picture 2" descr="http://cdn.theatlantic.com/static/mt/assets/tanehisicoates/Black%20Soldiers.jpg"/>
          <p:cNvPicPr>
            <a:picLocks noChangeAspect="1" noChangeArrowheads="1"/>
          </p:cNvPicPr>
          <p:nvPr/>
        </p:nvPicPr>
        <p:blipFill>
          <a:blip r:embed="rId3" cstate="print"/>
          <a:srcRect/>
          <a:stretch>
            <a:fillRect/>
          </a:stretch>
        </p:blipFill>
        <p:spPr bwMode="auto">
          <a:xfrm>
            <a:off x="4800600" y="3048000"/>
            <a:ext cx="3560965" cy="33528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73113"/>
          </a:xfrm>
        </p:spPr>
        <p:txBody>
          <a:bodyPr/>
          <a:lstStyle/>
          <a:p>
            <a:r>
              <a:rPr lang="en-US" dirty="0" smtClean="0">
                <a:ln>
                  <a:solidFill>
                    <a:schemeClr val="bg1"/>
                  </a:solidFill>
                </a:ln>
              </a:rPr>
              <a:t>United States Colored Troops</a:t>
            </a:r>
            <a:endParaRPr lang="en-US" dirty="0">
              <a:ln>
                <a:solidFill>
                  <a:schemeClr val="bg1"/>
                </a:solidFill>
              </a:ln>
            </a:endParaRPr>
          </a:p>
        </p:txBody>
      </p:sp>
      <p:sp>
        <p:nvSpPr>
          <p:cNvPr id="6" name="TextBox 5"/>
          <p:cNvSpPr txBox="1"/>
          <p:nvPr/>
        </p:nvSpPr>
        <p:spPr>
          <a:xfrm>
            <a:off x="4572000" y="1447800"/>
            <a:ext cx="4419600" cy="5324535"/>
          </a:xfrm>
          <a:prstGeom prst="rect">
            <a:avLst/>
          </a:prstGeom>
          <a:noFill/>
        </p:spPr>
        <p:txBody>
          <a:bodyPr wrap="square" rtlCol="0">
            <a:spAutoFit/>
          </a:bodyPr>
          <a:lstStyle/>
          <a:p>
            <a:pPr>
              <a:buFont typeface="Arial" pitchFamily="34" charset="0"/>
              <a:buChar char="•"/>
            </a:pPr>
            <a:r>
              <a:rPr lang="en-US" sz="2000" dirty="0" smtClean="0">
                <a:solidFill>
                  <a:schemeClr val="bg1"/>
                </a:solidFill>
                <a:latin typeface="Georgia" pitchFamily="18" charset="0"/>
              </a:rPr>
              <a:t> Lincoln wanted African American men interested in joining the United States military to be able to do so. </a:t>
            </a:r>
          </a:p>
          <a:p>
            <a:endParaRPr lang="en-US" sz="2000" dirty="0" smtClean="0">
              <a:solidFill>
                <a:schemeClr val="bg1"/>
              </a:solidFill>
              <a:latin typeface="Georgia" pitchFamily="18" charset="0"/>
            </a:endParaRPr>
          </a:p>
          <a:p>
            <a:pPr>
              <a:buFont typeface="Arial" pitchFamily="34" charset="0"/>
              <a:buChar char="•"/>
            </a:pPr>
            <a:r>
              <a:rPr lang="en-US" sz="2000" dirty="0" smtClean="0">
                <a:solidFill>
                  <a:schemeClr val="bg1"/>
                </a:solidFill>
                <a:latin typeface="Georgia" pitchFamily="18" charset="0"/>
              </a:rPr>
              <a:t> However, some white, Union soldiers did not want to serve with African American soldiers. </a:t>
            </a:r>
          </a:p>
          <a:p>
            <a:endParaRPr lang="en-US" sz="2000" dirty="0" smtClean="0">
              <a:solidFill>
                <a:schemeClr val="bg1"/>
              </a:solidFill>
              <a:latin typeface="Georgia" pitchFamily="18" charset="0"/>
            </a:endParaRPr>
          </a:p>
          <a:p>
            <a:pPr>
              <a:buFont typeface="Arial" pitchFamily="34" charset="0"/>
              <a:buChar char="•"/>
            </a:pPr>
            <a:r>
              <a:rPr lang="en-US" sz="2000" dirty="0" smtClean="0">
                <a:solidFill>
                  <a:schemeClr val="bg1"/>
                </a:solidFill>
                <a:latin typeface="Georgia" pitchFamily="18" charset="0"/>
              </a:rPr>
              <a:t> Also concerns about how African Americans would fight since most of them did not have any military service training.</a:t>
            </a:r>
          </a:p>
          <a:p>
            <a:pPr>
              <a:buFont typeface="Arial" pitchFamily="34" charset="0"/>
              <a:buChar char="•"/>
            </a:pPr>
            <a:endParaRPr lang="en-US" sz="2000" dirty="0" smtClean="0">
              <a:solidFill>
                <a:schemeClr val="bg1"/>
              </a:solidFill>
              <a:latin typeface="Georgia" pitchFamily="18" charset="0"/>
            </a:endParaRPr>
          </a:p>
          <a:p>
            <a:pPr>
              <a:buFont typeface="Arial" pitchFamily="34" charset="0"/>
              <a:buChar char="•"/>
            </a:pPr>
            <a:r>
              <a:rPr lang="en-US" sz="2000" dirty="0" smtClean="0">
                <a:solidFill>
                  <a:schemeClr val="bg1"/>
                </a:solidFill>
                <a:latin typeface="Georgia" pitchFamily="18" charset="0"/>
              </a:rPr>
              <a:t>War Department placed blacks  in all African American units commanded by white officers.</a:t>
            </a:r>
          </a:p>
          <a:p>
            <a:pPr>
              <a:buFont typeface="Arial" pitchFamily="34" charset="0"/>
              <a:buChar char="•"/>
            </a:pPr>
            <a:endParaRPr lang="en-US" sz="2000" dirty="0">
              <a:solidFill>
                <a:schemeClr val="bg1"/>
              </a:solidFill>
              <a:latin typeface="Georgia" pitchFamily="18" charset="0"/>
            </a:endParaRPr>
          </a:p>
        </p:txBody>
      </p:sp>
      <p:pic>
        <p:nvPicPr>
          <p:cNvPr id="12290" name="Picture 2" descr="http://cdn.theatlantic.com/static/mt/assets/tanehisicoates/Soldiers.jpg"/>
          <p:cNvPicPr>
            <a:picLocks noChangeAspect="1" noChangeArrowheads="1"/>
          </p:cNvPicPr>
          <p:nvPr/>
        </p:nvPicPr>
        <p:blipFill>
          <a:blip r:embed="rId3" cstate="print"/>
          <a:srcRect/>
          <a:stretch>
            <a:fillRect/>
          </a:stretch>
        </p:blipFill>
        <p:spPr bwMode="auto">
          <a:xfrm>
            <a:off x="228600" y="1905001"/>
            <a:ext cx="4173856"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250656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81000"/>
            <a:ext cx="8229600" cy="773113"/>
          </a:xfrm>
        </p:spPr>
        <p:txBody>
          <a:bodyPr/>
          <a:lstStyle/>
          <a:p>
            <a:r>
              <a:rPr lang="en-US" sz="4000" dirty="0">
                <a:ln>
                  <a:solidFill>
                    <a:schemeClr val="bg1"/>
                  </a:solidFill>
                </a:ln>
                <a:solidFill>
                  <a:srgbClr val="4D4D4D"/>
                </a:solidFill>
              </a:rPr>
              <a:t>United States Colored Troops</a:t>
            </a:r>
            <a:endParaRPr lang="en-US" sz="4000" dirty="0" smtClean="0">
              <a:ln>
                <a:solidFill>
                  <a:schemeClr val="bg1"/>
                </a:solidFill>
              </a:ln>
              <a:solidFill>
                <a:srgbClr val="4D4D4D"/>
              </a:solidFill>
            </a:endParaRPr>
          </a:p>
        </p:txBody>
      </p:sp>
      <p:sp>
        <p:nvSpPr>
          <p:cNvPr id="2" name="Content Placeholder 1"/>
          <p:cNvSpPr>
            <a:spLocks noGrp="1"/>
          </p:cNvSpPr>
          <p:nvPr>
            <p:ph sz="half" idx="2"/>
          </p:nvPr>
        </p:nvSpPr>
        <p:spPr>
          <a:xfrm>
            <a:off x="4648200" y="1371600"/>
            <a:ext cx="4038600" cy="4231801"/>
          </a:xfrm>
        </p:spPr>
        <p:txBody>
          <a:bodyPr/>
          <a:lstStyle/>
          <a:p>
            <a:pPr marL="0" indent="0">
              <a:buNone/>
            </a:pPr>
            <a:r>
              <a:rPr lang="en-US" sz="2200" b="1" dirty="0" smtClean="0">
                <a:solidFill>
                  <a:srgbClr val="225790"/>
                </a:solidFill>
                <a:effectLst>
                  <a:outerShdw blurRad="38100" dist="38100" dir="2700000" algn="tl">
                    <a:srgbClr val="000000">
                      <a:alpha val="43137"/>
                    </a:srgbClr>
                  </a:outerShdw>
                </a:effectLst>
                <a:latin typeface="+mj-lt"/>
              </a:rPr>
              <a:t>Question: </a:t>
            </a:r>
          </a:p>
          <a:p>
            <a:pPr marL="0" indent="0">
              <a:buNone/>
            </a:pPr>
            <a:r>
              <a:rPr lang="en-US" sz="2200" dirty="0" smtClean="0">
                <a:solidFill>
                  <a:schemeClr val="bg1"/>
                </a:solidFill>
                <a:latin typeface="Georgia" pitchFamily="18" charset="0"/>
              </a:rPr>
              <a:t>What </a:t>
            </a:r>
            <a:r>
              <a:rPr lang="en-US" sz="2200" dirty="0">
                <a:solidFill>
                  <a:schemeClr val="bg1"/>
                </a:solidFill>
                <a:latin typeface="Georgia" pitchFamily="18" charset="0"/>
              </a:rPr>
              <a:t>do you think were some advantages for the United States in having African Americans serve in the military?</a:t>
            </a:r>
          </a:p>
        </p:txBody>
      </p:sp>
      <p:pic>
        <p:nvPicPr>
          <p:cNvPr id="6146" name="Picture 2" descr="http://www.lincolnlogcabin.org/education-kits/Civil-War-Soldier-Lesson-Plans/PrimarySources/Lesson-1/16.jpg"/>
          <p:cNvPicPr>
            <a:picLocks noChangeAspect="1" noChangeArrowheads="1"/>
          </p:cNvPicPr>
          <p:nvPr/>
        </p:nvPicPr>
        <p:blipFill>
          <a:blip r:embed="rId2" cstate="print"/>
          <a:srcRect/>
          <a:stretch>
            <a:fillRect/>
          </a:stretch>
        </p:blipFill>
        <p:spPr bwMode="auto">
          <a:xfrm>
            <a:off x="381000" y="1371600"/>
            <a:ext cx="3390900" cy="5000625"/>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4000" dirty="0">
                <a:ln>
                  <a:solidFill>
                    <a:schemeClr val="bg1"/>
                  </a:solidFill>
                </a:ln>
                <a:solidFill>
                  <a:srgbClr val="4D4D4D"/>
                </a:solidFill>
              </a:rPr>
              <a:t>United States Colored Troops</a:t>
            </a:r>
          </a:p>
        </p:txBody>
      </p:sp>
      <p:pic>
        <p:nvPicPr>
          <p:cNvPr id="5" name="Content Placeholder 4"/>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16742" t="21502" r="20755" b="11197"/>
          <a:stretch/>
        </p:blipFill>
        <p:spPr>
          <a:xfrm>
            <a:off x="762000" y="2046931"/>
            <a:ext cx="3547100" cy="3058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p:cNvSpPr>
            <a:spLocks noGrp="1"/>
          </p:cNvSpPr>
          <p:nvPr>
            <p:ph sz="half" idx="2"/>
          </p:nvPr>
        </p:nvSpPr>
        <p:spPr>
          <a:xfrm>
            <a:off x="4648200" y="2016599"/>
            <a:ext cx="4038600" cy="4231801"/>
          </a:xfrm>
        </p:spPr>
        <p:txBody>
          <a:bodyPr/>
          <a:lstStyle/>
          <a:p>
            <a:pPr marL="0" indent="0">
              <a:buNone/>
            </a:pPr>
            <a:r>
              <a:rPr lang="en-US" sz="2200" b="1" dirty="0" smtClean="0">
                <a:solidFill>
                  <a:srgbClr val="225790"/>
                </a:solidFill>
                <a:latin typeface="+mj-lt"/>
              </a:rPr>
              <a:t>Answer:</a:t>
            </a:r>
          </a:p>
          <a:p>
            <a:pPr marL="0" indent="0">
              <a:buNone/>
            </a:pPr>
            <a:r>
              <a:rPr lang="en-US" sz="2200" dirty="0">
                <a:solidFill>
                  <a:schemeClr val="bg1"/>
                </a:solidFill>
                <a:latin typeface="Georgia" pitchFamily="18" charset="0"/>
              </a:rPr>
              <a:t>African Americans </a:t>
            </a:r>
            <a:r>
              <a:rPr lang="en-US" sz="2200" dirty="0" smtClean="0">
                <a:solidFill>
                  <a:schemeClr val="bg1"/>
                </a:solidFill>
                <a:latin typeface="Georgia" pitchFamily="18" charset="0"/>
              </a:rPr>
              <a:t>joined </a:t>
            </a:r>
            <a:r>
              <a:rPr lang="en-US" sz="2200" dirty="0">
                <a:solidFill>
                  <a:schemeClr val="bg1"/>
                </a:solidFill>
                <a:latin typeface="Georgia" pitchFamily="18" charset="0"/>
              </a:rPr>
              <a:t>the United </a:t>
            </a:r>
            <a:r>
              <a:rPr lang="en-US" sz="2200" dirty="0" smtClean="0">
                <a:solidFill>
                  <a:schemeClr val="bg1"/>
                </a:solidFill>
                <a:latin typeface="Georgia" pitchFamily="18" charset="0"/>
              </a:rPr>
              <a:t>States </a:t>
            </a:r>
            <a:r>
              <a:rPr lang="en-US" sz="2200" dirty="0">
                <a:solidFill>
                  <a:schemeClr val="bg1"/>
                </a:solidFill>
                <a:latin typeface="Georgia" pitchFamily="18" charset="0"/>
              </a:rPr>
              <a:t>military in large numbers</a:t>
            </a:r>
            <a:r>
              <a:rPr lang="en-US" sz="2200" dirty="0" smtClean="0">
                <a:solidFill>
                  <a:schemeClr val="bg1"/>
                </a:solidFill>
                <a:latin typeface="Georgia" pitchFamily="18" charset="0"/>
              </a:rPr>
              <a:t>. Which led to a larger army, one </a:t>
            </a:r>
            <a:r>
              <a:rPr lang="en-US" sz="2200" dirty="0">
                <a:solidFill>
                  <a:schemeClr val="bg1"/>
                </a:solidFill>
                <a:latin typeface="Georgia" pitchFamily="18" charset="0"/>
              </a:rPr>
              <a:t>of the deciding factors in the United States defeating the Confederacy.</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Autofit/>
          </a:bodyPr>
          <a:lstStyle/>
          <a:p>
            <a:pPr eaLnBrk="1" fontAlgn="auto" hangingPunct="1">
              <a:spcAft>
                <a:spcPts val="0"/>
              </a:spcAft>
              <a:defRPr/>
            </a:pPr>
            <a:r>
              <a:rPr lang="en-US" sz="3600" dirty="0" smtClean="0">
                <a:solidFill>
                  <a:schemeClr val="bg1"/>
                </a:solidFill>
              </a:rPr>
              <a:t>Key items to remember from today’s lesson</a:t>
            </a:r>
            <a:endParaRPr lang="en-US" sz="3600" dirty="0">
              <a:solidFill>
                <a:schemeClr val="bg1"/>
              </a:solidFill>
            </a:endParaRPr>
          </a:p>
        </p:txBody>
      </p:sp>
      <p:sp>
        <p:nvSpPr>
          <p:cNvPr id="3" name="Content Placeholder 2"/>
          <p:cNvSpPr>
            <a:spLocks noGrp="1"/>
          </p:cNvSpPr>
          <p:nvPr>
            <p:ph idx="1"/>
          </p:nvPr>
        </p:nvSpPr>
        <p:spPr>
          <a:xfrm>
            <a:off x="457200" y="1326060"/>
            <a:ext cx="8229600" cy="4205880"/>
          </a:xfrm>
        </p:spPr>
        <p:txBody>
          <a:bodyPr/>
          <a:lstStyle/>
          <a:p>
            <a:r>
              <a:rPr lang="en-US" sz="2200" dirty="0">
                <a:solidFill>
                  <a:srgbClr val="FFFFFF"/>
                </a:solidFill>
                <a:latin typeface="Georgia" pitchFamily="18" charset="0"/>
              </a:rPr>
              <a:t>The “bloodiest” day in American history was the Battle of Antietam, Maryland</a:t>
            </a:r>
            <a:r>
              <a:rPr lang="en-US" sz="2200" dirty="0" smtClean="0">
                <a:solidFill>
                  <a:srgbClr val="FFFFFF"/>
                </a:solidFill>
                <a:latin typeface="Georgia" pitchFamily="18" charset="0"/>
              </a:rPr>
              <a:t>.</a:t>
            </a:r>
          </a:p>
          <a:p>
            <a:r>
              <a:rPr lang="en-US" sz="2200" dirty="0">
                <a:solidFill>
                  <a:srgbClr val="FFFFFF"/>
                </a:solidFill>
                <a:latin typeface="Georgia" pitchFamily="18" charset="0"/>
              </a:rPr>
              <a:t>The Union “victory” at Antietam allowed President Lincoln to issue the Emancipation Proclamation</a:t>
            </a:r>
            <a:r>
              <a:rPr lang="en-US" sz="2200" dirty="0" smtClean="0">
                <a:solidFill>
                  <a:srgbClr val="FFFFFF"/>
                </a:solidFill>
                <a:latin typeface="Georgia" pitchFamily="18" charset="0"/>
              </a:rPr>
              <a:t>.</a:t>
            </a:r>
          </a:p>
          <a:p>
            <a:r>
              <a:rPr lang="en-US" sz="2200" dirty="0">
                <a:solidFill>
                  <a:srgbClr val="FFFFFF"/>
                </a:solidFill>
                <a:latin typeface="Georgia" pitchFamily="18" charset="0"/>
              </a:rPr>
              <a:t>Great Britain and France remained neutral and did not enter the war on the side of the Confederacy</a:t>
            </a:r>
            <a:r>
              <a:rPr lang="en-US" sz="2200" dirty="0" smtClean="0">
                <a:solidFill>
                  <a:srgbClr val="FFFFFF"/>
                </a:solidFill>
                <a:latin typeface="Georgia" pitchFamily="18" charset="0"/>
              </a:rPr>
              <a:t>.</a:t>
            </a:r>
          </a:p>
          <a:p>
            <a:r>
              <a:rPr lang="en-US" sz="2200" dirty="0">
                <a:solidFill>
                  <a:srgbClr val="FFFFFF"/>
                </a:solidFill>
                <a:latin typeface="Georgia" pitchFamily="18" charset="0"/>
              </a:rPr>
              <a:t>The Emancipation Proclamation freed slaves in the Confederate States</a:t>
            </a:r>
            <a:br>
              <a:rPr lang="en-US" sz="2200" dirty="0">
                <a:solidFill>
                  <a:srgbClr val="FFFFFF"/>
                </a:solidFill>
                <a:latin typeface="Georgia" pitchFamily="18" charset="0"/>
              </a:rPr>
            </a:br>
            <a:r>
              <a:rPr lang="en-US" sz="2200" dirty="0">
                <a:solidFill>
                  <a:srgbClr val="FFFFFF"/>
                </a:solidFill>
                <a:latin typeface="Georgia" pitchFamily="18" charset="0"/>
              </a:rPr>
              <a:t>(Eventually all states would free their slaves</a:t>
            </a:r>
            <a:r>
              <a:rPr lang="en-US" sz="2200" dirty="0" smtClean="0">
                <a:solidFill>
                  <a:srgbClr val="FFFFFF"/>
                </a:solidFill>
                <a:latin typeface="Georgia" pitchFamily="18" charset="0"/>
              </a:rPr>
              <a:t>)</a:t>
            </a:r>
          </a:p>
          <a:p>
            <a:r>
              <a:rPr lang="en-US" sz="2200" dirty="0">
                <a:solidFill>
                  <a:srgbClr val="FFFFFF"/>
                </a:solidFill>
                <a:latin typeface="Georgia" pitchFamily="18" charset="0"/>
              </a:rPr>
              <a:t>With African Americans joining the armed forces, the United States had a greater advantage over the Confederate States because of its number of soldiers and sailors.</a:t>
            </a:r>
            <a:r>
              <a:rPr lang="en-US" dirty="0"/>
              <a:t/>
            </a:r>
            <a:br>
              <a:rPr lang="en-US" dirty="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ln>
                  <a:solidFill>
                    <a:schemeClr val="bg1"/>
                  </a:solidFill>
                </a:ln>
                <a:solidFill>
                  <a:srgbClr val="4D4D4D"/>
                </a:solidFill>
              </a:rPr>
              <a:t>Antietam &amp; Emancipation</a:t>
            </a:r>
            <a:r>
              <a:rPr lang="en-US" sz="4000" dirty="0">
                <a:ln>
                  <a:solidFill>
                    <a:schemeClr val="bg1"/>
                  </a:solidFill>
                </a:ln>
              </a:rPr>
              <a:t> </a:t>
            </a:r>
          </a:p>
        </p:txBody>
      </p:sp>
      <p:sp>
        <p:nvSpPr>
          <p:cNvPr id="6" name="TextBox 5"/>
          <p:cNvSpPr txBox="1"/>
          <p:nvPr/>
        </p:nvSpPr>
        <p:spPr>
          <a:xfrm>
            <a:off x="1600200" y="5131713"/>
            <a:ext cx="6019800" cy="430887"/>
          </a:xfrm>
          <a:prstGeom prst="rect">
            <a:avLst/>
          </a:prstGeom>
          <a:noFill/>
        </p:spPr>
        <p:txBody>
          <a:bodyPr wrap="square" rtlCol="0">
            <a:spAutoFit/>
          </a:bodyPr>
          <a:lstStyle/>
          <a:p>
            <a:pPr algn="ctr"/>
            <a:r>
              <a:rPr lang="en-US" sz="2200" dirty="0" smtClean="0">
                <a:solidFill>
                  <a:srgbClr val="225790"/>
                </a:solidFill>
                <a:latin typeface="+mj-lt"/>
              </a:rPr>
              <a:t>Emancipation – The act of freeing</a:t>
            </a:r>
            <a:endParaRPr lang="en-US" sz="2200" dirty="0">
              <a:solidFill>
                <a:srgbClr val="225790"/>
              </a:solidFill>
              <a:latin typeface="+mj-lt"/>
            </a:endParaRPr>
          </a:p>
        </p:txBody>
      </p:sp>
      <p:pic>
        <p:nvPicPr>
          <p:cNvPr id="41986" name="Picture 2" descr="http://www.elcivics.com/slave_beat_1863_peter_baton.jpg"/>
          <p:cNvPicPr>
            <a:picLocks noChangeAspect="1" noChangeArrowheads="1"/>
          </p:cNvPicPr>
          <p:nvPr/>
        </p:nvPicPr>
        <p:blipFill>
          <a:blip r:embed="rId2" cstate="print"/>
          <a:srcRect/>
          <a:stretch>
            <a:fillRect/>
          </a:stretch>
        </p:blipFill>
        <p:spPr bwMode="auto">
          <a:xfrm>
            <a:off x="3429000" y="1499491"/>
            <a:ext cx="2209800" cy="3529709"/>
          </a:xfrm>
          <a:prstGeom prst="rect">
            <a:avLst/>
          </a:prstGeom>
          <a:ln>
            <a:noFill/>
          </a:ln>
          <a:effectLst>
            <a:softEdge rad="112500"/>
          </a:effectLst>
        </p:spPr>
      </p:pic>
      <p:sp>
        <p:nvSpPr>
          <p:cNvPr id="5" name="TextBox 4"/>
          <p:cNvSpPr txBox="1"/>
          <p:nvPr/>
        </p:nvSpPr>
        <p:spPr>
          <a:xfrm>
            <a:off x="0" y="6474023"/>
            <a:ext cx="5410200" cy="307777"/>
          </a:xfrm>
          <a:prstGeom prst="rect">
            <a:avLst/>
          </a:prstGeom>
          <a:noFill/>
        </p:spPr>
        <p:txBody>
          <a:bodyPr wrap="square" rtlCol="0">
            <a:spAutoFit/>
          </a:bodyPr>
          <a:lstStyle/>
          <a:p>
            <a:r>
              <a:rPr lang="en-US" sz="1400" dirty="0" smtClean="0">
                <a:solidFill>
                  <a:schemeClr val="bg1"/>
                </a:solidFill>
                <a:hlinkClick r:id="rId3"/>
              </a:rPr>
              <a:t>https://www.youtube.com/watch?v=SUVkXthLz4w</a:t>
            </a:r>
            <a:endParaRPr lang="en-US" sz="1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ln>
                  <a:solidFill>
                    <a:schemeClr val="bg1"/>
                  </a:solidFill>
                </a:ln>
                <a:solidFill>
                  <a:srgbClr val="4D4D4D"/>
                </a:solidFill>
                <a:latin typeface="Georgia" pitchFamily="18" charset="0"/>
              </a:rPr>
              <a:t>The War So Far</a:t>
            </a:r>
            <a:endParaRPr lang="en-US" sz="4000" dirty="0">
              <a:ln>
                <a:solidFill>
                  <a:schemeClr val="bg1"/>
                </a:solidFill>
              </a:ln>
              <a:solidFill>
                <a:srgbClr val="4D4D4D"/>
              </a:solidFill>
              <a:latin typeface="Georgia" pitchFamily="18" charset="0"/>
            </a:endParaRPr>
          </a:p>
        </p:txBody>
      </p:sp>
      <p:sp>
        <p:nvSpPr>
          <p:cNvPr id="5" name="Content Placeholder 4"/>
          <p:cNvSpPr>
            <a:spLocks noGrp="1"/>
          </p:cNvSpPr>
          <p:nvPr>
            <p:ph idx="1"/>
          </p:nvPr>
        </p:nvSpPr>
        <p:spPr>
          <a:xfrm>
            <a:off x="152400" y="1828801"/>
            <a:ext cx="4191000" cy="4876799"/>
          </a:xfrm>
        </p:spPr>
        <p:txBody>
          <a:bodyPr/>
          <a:lstStyle/>
          <a:p>
            <a:r>
              <a:rPr lang="en-US" sz="2800" dirty="0" smtClean="0">
                <a:solidFill>
                  <a:schemeClr val="bg1"/>
                </a:solidFill>
              </a:rPr>
              <a:t>The war had not been going well for  the Union armies.</a:t>
            </a:r>
          </a:p>
          <a:p>
            <a:pPr>
              <a:buNone/>
            </a:pPr>
            <a:endParaRPr lang="en-US" sz="2800" dirty="0" smtClean="0">
              <a:solidFill>
                <a:schemeClr val="bg1"/>
              </a:solidFill>
            </a:endParaRPr>
          </a:p>
          <a:p>
            <a:r>
              <a:rPr lang="en-US" sz="2800" dirty="0" smtClean="0">
                <a:solidFill>
                  <a:schemeClr val="bg1"/>
                </a:solidFill>
              </a:rPr>
              <a:t>The Union had lost every major battle it had fought in 1861 and 1862.</a:t>
            </a:r>
          </a:p>
          <a:p>
            <a:endParaRPr lang="en-US" sz="2800" dirty="0">
              <a:solidFill>
                <a:schemeClr val="bg1"/>
              </a:solidFill>
            </a:endParaRPr>
          </a:p>
        </p:txBody>
      </p:sp>
      <p:pic>
        <p:nvPicPr>
          <p:cNvPr id="40962" name="Picture 2" descr="http://www.history.com/images/media/slideshow/civil-war-union-military-leaders/mcclellan-and-lincoln.jpg"/>
          <p:cNvPicPr>
            <a:picLocks noChangeAspect="1" noChangeArrowheads="1"/>
          </p:cNvPicPr>
          <p:nvPr/>
        </p:nvPicPr>
        <p:blipFill>
          <a:blip r:embed="rId3" cstate="print"/>
          <a:srcRect/>
          <a:stretch>
            <a:fillRect/>
          </a:stretch>
        </p:blipFill>
        <p:spPr bwMode="auto">
          <a:xfrm>
            <a:off x="4175282" y="2209800"/>
            <a:ext cx="4587718" cy="3124199"/>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chor="t"/>
          <a:lstStyle/>
          <a:p>
            <a:r>
              <a:rPr lang="en-US" sz="4000" dirty="0" smtClean="0">
                <a:ln>
                  <a:solidFill>
                    <a:schemeClr val="bg1"/>
                  </a:solidFill>
                </a:ln>
                <a:solidFill>
                  <a:srgbClr val="4D4D4D"/>
                </a:solidFill>
                <a:latin typeface="Georgia" pitchFamily="18" charset="0"/>
              </a:rPr>
              <a:t>The War so Far</a:t>
            </a:r>
          </a:p>
        </p:txBody>
      </p:sp>
      <p:pic>
        <p:nvPicPr>
          <p:cNvPr id="11267" name="Content Placeholder 3" descr="lincoln-mcclellan tent.jpg"/>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922070" y="1600200"/>
            <a:ext cx="3108859" cy="4232275"/>
          </a:xfrm>
          <a:prstGeom prst="rect">
            <a:avLst/>
          </a:prstGeom>
          <a:ln>
            <a:noFill/>
          </a:ln>
          <a:effectLst>
            <a:softEdge rad="112500"/>
          </a:effectLst>
        </p:spPr>
      </p:pic>
      <p:sp>
        <p:nvSpPr>
          <p:cNvPr id="3" name="Content Placeholder 2"/>
          <p:cNvSpPr>
            <a:spLocks noGrp="1"/>
          </p:cNvSpPr>
          <p:nvPr>
            <p:ph sz="half" idx="2"/>
          </p:nvPr>
        </p:nvSpPr>
        <p:spPr/>
        <p:txBody>
          <a:bodyPr/>
          <a:lstStyle/>
          <a:p>
            <a:pPr marL="0" indent="0">
              <a:buNone/>
            </a:pPr>
            <a:r>
              <a:rPr lang="en-US" sz="2200" b="1" dirty="0">
                <a:solidFill>
                  <a:srgbClr val="225790"/>
                </a:solidFill>
                <a:latin typeface="+mj-lt"/>
              </a:rPr>
              <a:t>Reasons a Victory was </a:t>
            </a:r>
            <a:r>
              <a:rPr lang="en-US" sz="2200" b="1" dirty="0" smtClean="0">
                <a:solidFill>
                  <a:srgbClr val="225790"/>
                </a:solidFill>
                <a:latin typeface="+mj-lt"/>
              </a:rPr>
              <a:t>Needed:</a:t>
            </a:r>
            <a:endParaRPr lang="en-US" sz="2200" b="1" dirty="0">
              <a:solidFill>
                <a:srgbClr val="225790"/>
              </a:solidFill>
              <a:latin typeface="+mj-lt"/>
            </a:endParaRPr>
          </a:p>
          <a:p>
            <a:pPr lvl="1"/>
            <a:r>
              <a:rPr lang="en-US" sz="2200" dirty="0" smtClean="0">
                <a:solidFill>
                  <a:schemeClr val="bg1"/>
                </a:solidFill>
                <a:latin typeface="Georgia" pitchFamily="18" charset="0"/>
              </a:rPr>
              <a:t>Lincoln </a:t>
            </a:r>
            <a:r>
              <a:rPr lang="en-US" sz="2200" dirty="0">
                <a:solidFill>
                  <a:schemeClr val="bg1"/>
                </a:solidFill>
                <a:latin typeface="Georgia" pitchFamily="18" charset="0"/>
              </a:rPr>
              <a:t>wanted to show that his government was strong and could support or “back up” the </a:t>
            </a:r>
            <a:r>
              <a:rPr lang="en-US" sz="2200" dirty="0" smtClean="0">
                <a:solidFill>
                  <a:schemeClr val="bg1"/>
                </a:solidFill>
                <a:latin typeface="Georgia" pitchFamily="18" charset="0"/>
              </a:rPr>
              <a:t>proclamation.</a:t>
            </a:r>
            <a:endParaRPr lang="en-US" sz="2200" dirty="0">
              <a:solidFill>
                <a:schemeClr val="bg1"/>
              </a:solidFill>
              <a:latin typeface="Georgia" pitchFamily="18" charset="0"/>
            </a:endParaRPr>
          </a:p>
          <a:p>
            <a:pPr lvl="1"/>
            <a:r>
              <a:rPr lang="en-US" sz="2200" dirty="0" smtClean="0">
                <a:solidFill>
                  <a:schemeClr val="bg1"/>
                </a:solidFill>
                <a:latin typeface="Georgia" pitchFamily="18" charset="0"/>
              </a:rPr>
              <a:t>Lincoln </a:t>
            </a:r>
            <a:r>
              <a:rPr lang="en-US" sz="2200" dirty="0">
                <a:solidFill>
                  <a:schemeClr val="bg1"/>
                </a:solidFill>
                <a:latin typeface="Georgia" pitchFamily="18" charset="0"/>
              </a:rPr>
              <a:t>didn’t want it to appear that his government was weak, and that he was asking the slaves to </a:t>
            </a:r>
            <a:r>
              <a:rPr lang="en-US" sz="2200" dirty="0" smtClean="0">
                <a:solidFill>
                  <a:schemeClr val="bg1"/>
                </a:solidFill>
                <a:latin typeface="Georgia" pitchFamily="18" charset="0"/>
              </a:rPr>
              <a:t>rebel. </a:t>
            </a:r>
            <a:r>
              <a:rPr lang="en-US" sz="2200" dirty="0">
                <a:solidFill>
                  <a:schemeClr val="tx1"/>
                </a:solidFill>
                <a:latin typeface="Georgia" pitchFamily="18" charset="0"/>
              </a:rPr>
              <a:t>against their masters.</a:t>
            </a:r>
            <a:endParaRPr lang="en-US" sz="2200" dirty="0">
              <a:latin typeface="Georg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Antietam</a:t>
            </a:r>
            <a:r>
              <a:rPr lang="en-US" dirty="0" smtClean="0"/>
              <a:t/>
            </a:r>
            <a:br>
              <a:rPr lang="en-US" dirty="0" smtClean="0"/>
            </a:br>
            <a:r>
              <a:rPr lang="en-US" sz="2800" dirty="0" smtClean="0">
                <a:solidFill>
                  <a:schemeClr val="bg1"/>
                </a:solidFill>
                <a:latin typeface="+mj-lt"/>
              </a:rPr>
              <a:t>September 17, 1862</a:t>
            </a:r>
            <a:endParaRPr lang="en-US" sz="2800" dirty="0">
              <a:solidFill>
                <a:schemeClr val="bg1"/>
              </a:solidFill>
              <a:latin typeface="+mj-lt"/>
            </a:endParaRPr>
          </a:p>
        </p:txBody>
      </p:sp>
      <p:pic>
        <p:nvPicPr>
          <p:cNvPr id="4" name="Content Placeholder 3" descr="battle_of_antietam.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09600" y="2362200"/>
            <a:ext cx="5593977" cy="3900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794" name="Picture 2" descr="http://graphics8.nytimes.com/images/2010/12/02/timestopics/battle-of-antietam/battle-of-antietam-sfSpan.jpg"/>
          <p:cNvPicPr>
            <a:picLocks noChangeAspect="1" noChangeArrowheads="1"/>
          </p:cNvPicPr>
          <p:nvPr/>
        </p:nvPicPr>
        <p:blipFill>
          <a:blip r:embed="rId3" cstate="print"/>
          <a:srcRect/>
          <a:stretch>
            <a:fillRect/>
          </a:stretch>
        </p:blipFill>
        <p:spPr bwMode="auto">
          <a:xfrm>
            <a:off x="4648200" y="1828800"/>
            <a:ext cx="3762375" cy="2381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172200" y="4343400"/>
            <a:ext cx="2743200" cy="1015663"/>
          </a:xfrm>
          <a:prstGeom prst="rect">
            <a:avLst/>
          </a:prstGeom>
        </p:spPr>
        <p:txBody>
          <a:bodyPr wrap="square">
            <a:spAutoFit/>
          </a:bodyPr>
          <a:lstStyle/>
          <a:p>
            <a:pPr marL="0" indent="0">
              <a:buNone/>
            </a:pPr>
            <a:r>
              <a:rPr lang="en-US" sz="2000" dirty="0" smtClean="0">
                <a:solidFill>
                  <a:schemeClr val="bg1"/>
                </a:solidFill>
              </a:rPr>
              <a:t>As a group read the Battle of Antietam Summary.</a:t>
            </a:r>
            <a:endParaRPr lang="en-US" sz="2000" dirty="0">
              <a:solidFill>
                <a:schemeClr val="bg1"/>
              </a:solidFill>
            </a:endParaRPr>
          </a:p>
        </p:txBody>
      </p:sp>
    </p:spTree>
    <p:extLst>
      <p:ext uri="{BB962C8B-B14F-4D97-AF65-F5344CB8AC3E}">
        <p14:creationId xmlns:p14="http://schemas.microsoft.com/office/powerpoint/2010/main" val="37178064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44525"/>
            <a:ext cx="8229600" cy="773113"/>
          </a:xfrm>
        </p:spPr>
        <p:txBody>
          <a:bodyPr/>
          <a:lstStyle/>
          <a:p>
            <a:pPr algn="l"/>
            <a:r>
              <a:rPr lang="en-US" sz="4000" dirty="0" smtClean="0">
                <a:ln>
                  <a:solidFill>
                    <a:schemeClr val="bg1"/>
                  </a:solidFill>
                </a:ln>
                <a:solidFill>
                  <a:srgbClr val="4D4D4D"/>
                </a:solidFill>
              </a:rPr>
              <a:t>Emancipation</a:t>
            </a:r>
            <a:endParaRPr lang="en-US" sz="4000" dirty="0">
              <a:ln>
                <a:solidFill>
                  <a:schemeClr val="bg1"/>
                </a:solidFill>
              </a:ln>
              <a:solidFill>
                <a:srgbClr val="4D4D4D"/>
              </a:solidFill>
            </a:endParaRPr>
          </a:p>
        </p:txBody>
      </p:sp>
      <p:pic>
        <p:nvPicPr>
          <p:cNvPr id="28674" name="Picture 2" descr="http://americanrtl.org/files/images/slaves-persons-not-property.jpg"/>
          <p:cNvPicPr>
            <a:picLocks noChangeAspect="1" noChangeArrowheads="1"/>
          </p:cNvPicPr>
          <p:nvPr/>
        </p:nvPicPr>
        <p:blipFill>
          <a:blip r:embed="rId3" cstate="print"/>
          <a:srcRect/>
          <a:stretch>
            <a:fillRect/>
          </a:stretch>
        </p:blipFill>
        <p:spPr bwMode="auto">
          <a:xfrm>
            <a:off x="4800600" y="685800"/>
            <a:ext cx="3962400" cy="4524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28601" y="2663006"/>
            <a:ext cx="4419600" cy="3127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28600" y="1524000"/>
            <a:ext cx="3962400" cy="1200329"/>
          </a:xfrm>
          <a:prstGeom prst="rect">
            <a:avLst/>
          </a:prstGeom>
          <a:noFill/>
        </p:spPr>
        <p:txBody>
          <a:bodyPr wrap="square" rtlCol="0">
            <a:spAutoFit/>
          </a:bodyPr>
          <a:lstStyle/>
          <a:p>
            <a:pPr>
              <a:buFont typeface="Arial" pitchFamily="34" charset="0"/>
              <a:buChar char="•"/>
            </a:pPr>
            <a:r>
              <a:rPr lang="en-US" dirty="0" smtClean="0">
                <a:solidFill>
                  <a:schemeClr val="bg1"/>
                </a:solidFill>
                <a:latin typeface="Georgia" pitchFamily="18" charset="0"/>
              </a:rPr>
              <a:t>Abraham Lincoln now had a victory to issue the Emancipation Proclamation.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648200" y="2438400"/>
            <a:ext cx="4038600" cy="4231801"/>
          </a:xfrm>
        </p:spPr>
        <p:txBody>
          <a:bodyPr/>
          <a:lstStyle/>
          <a:p>
            <a:pPr marL="0" indent="0"/>
            <a:r>
              <a:rPr lang="en-US" sz="2200" dirty="0">
                <a:solidFill>
                  <a:schemeClr val="bg1"/>
                </a:solidFill>
                <a:latin typeface="Georgia" pitchFamily="18" charset="0"/>
              </a:rPr>
              <a:t>His first challenge was that the U.S. Constitution did not prohibit slavery. </a:t>
            </a:r>
            <a:endParaRPr lang="en-US" sz="2200" dirty="0" smtClean="0">
              <a:solidFill>
                <a:schemeClr val="bg1"/>
              </a:solidFill>
              <a:latin typeface="Georgia" pitchFamily="18" charset="0"/>
            </a:endParaRPr>
          </a:p>
          <a:p>
            <a:pPr marL="0" indent="0">
              <a:buNone/>
            </a:pPr>
            <a:endParaRPr lang="en-US" sz="2200" dirty="0" smtClean="0">
              <a:solidFill>
                <a:schemeClr val="bg1"/>
              </a:solidFill>
              <a:latin typeface="Georgia" pitchFamily="18" charset="0"/>
            </a:endParaRPr>
          </a:p>
          <a:p>
            <a:pPr marL="0" indent="0"/>
            <a:r>
              <a:rPr lang="en-US" sz="2200" dirty="0" smtClean="0">
                <a:solidFill>
                  <a:schemeClr val="bg1"/>
                </a:solidFill>
                <a:latin typeface="Georgia" pitchFamily="18" charset="0"/>
              </a:rPr>
              <a:t>Individual </a:t>
            </a:r>
            <a:r>
              <a:rPr lang="en-US" sz="2200" dirty="0">
                <a:solidFill>
                  <a:schemeClr val="bg1"/>
                </a:solidFill>
                <a:latin typeface="Georgia" pitchFamily="18" charset="0"/>
              </a:rPr>
              <a:t>states could outlaw slavery, but not the U.S. </a:t>
            </a:r>
            <a:r>
              <a:rPr lang="en-US" sz="2200" dirty="0" smtClean="0">
                <a:solidFill>
                  <a:schemeClr val="bg1"/>
                </a:solidFill>
                <a:latin typeface="Georgia" pitchFamily="18" charset="0"/>
              </a:rPr>
              <a:t>Government.</a:t>
            </a:r>
            <a:r>
              <a:rPr lang="en-US" sz="2200" dirty="0" smtClean="0">
                <a:latin typeface="Georgia" pitchFamily="18" charset="0"/>
              </a:rPr>
              <a:t>.</a:t>
            </a:r>
            <a:endParaRPr lang="en-US" sz="2200" dirty="0">
              <a:latin typeface="Georgia" pitchFamily="18" charset="0"/>
            </a:endParaRPr>
          </a:p>
        </p:txBody>
      </p:sp>
      <p:sp>
        <p:nvSpPr>
          <p:cNvPr id="6" name="Title 1"/>
          <p:cNvSpPr txBox="1">
            <a:spLocks/>
          </p:cNvSpPr>
          <p:nvPr/>
        </p:nvSpPr>
        <p:spPr bwMode="auto">
          <a:xfrm>
            <a:off x="609600" y="609600"/>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solidFill>
                    <a:schemeClr val="bg1"/>
                  </a:solidFill>
                </a:ln>
                <a:solidFill>
                  <a:srgbClr val="4D4D4D"/>
                </a:solidFill>
                <a:effectLst/>
                <a:uLnTx/>
                <a:uFillTx/>
                <a:latin typeface="Georgia"/>
                <a:ea typeface="ＭＳ Ｐゴシック" charset="-128"/>
                <a:cs typeface="Georgia"/>
              </a:rPr>
              <a:t>Emancipation Challenges </a:t>
            </a:r>
            <a:r>
              <a:rPr kumimoji="0" lang="en-US" sz="4400" b="0" i="0" u="none" strike="noStrike" kern="1200" cap="none" spc="0" normalizeH="0" baseline="0" noProof="0" dirty="0" smtClean="0">
                <a:ln>
                  <a:solidFill>
                    <a:schemeClr val="bg1"/>
                  </a:solidFill>
                </a:ln>
                <a:solidFill>
                  <a:srgbClr val="225790"/>
                </a:solidFill>
                <a:effectLst/>
                <a:uLnTx/>
                <a:uFillTx/>
                <a:latin typeface="Georgia"/>
                <a:ea typeface="ＭＳ Ｐゴシック" charset="-128"/>
                <a:cs typeface="Georgia"/>
              </a:rPr>
              <a:t> </a:t>
            </a:r>
          </a:p>
        </p:txBody>
      </p:sp>
      <p:pic>
        <p:nvPicPr>
          <p:cNvPr id="24578" name="Picture 2" descr="http://media.npr.org/assets/img/2010/10/25/constitution-3a6e5d963ceee4f7cd7ef448cb32e5ee8e86f7e0-s6-c10.jpg"/>
          <p:cNvPicPr>
            <a:picLocks noChangeAspect="1" noChangeArrowheads="1"/>
          </p:cNvPicPr>
          <p:nvPr/>
        </p:nvPicPr>
        <p:blipFill>
          <a:blip r:embed="rId2" cstate="print"/>
          <a:srcRect/>
          <a:stretch>
            <a:fillRect/>
          </a:stretch>
        </p:blipFill>
        <p:spPr bwMode="auto">
          <a:xfrm>
            <a:off x="304800" y="2209800"/>
            <a:ext cx="4159749" cy="31242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4000" dirty="0" smtClean="0">
                <a:ln>
                  <a:solidFill>
                    <a:schemeClr val="bg1"/>
                  </a:solidFill>
                </a:ln>
                <a:solidFill>
                  <a:srgbClr val="4D4D4D"/>
                </a:solidFill>
              </a:rPr>
              <a:t>Emancipation</a:t>
            </a:r>
          </a:p>
        </p:txBody>
      </p:sp>
      <p:pic>
        <p:nvPicPr>
          <p:cNvPr id="22531" name="Content Placeholder 3" descr="USPSLincoln3.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1975012"/>
            <a:ext cx="4038600" cy="2444588"/>
          </a:xfrm>
        </p:spPr>
      </p:pic>
      <p:sp>
        <p:nvSpPr>
          <p:cNvPr id="2" name="Content Placeholder 1"/>
          <p:cNvSpPr>
            <a:spLocks noGrp="1"/>
          </p:cNvSpPr>
          <p:nvPr>
            <p:ph sz="half" idx="2"/>
          </p:nvPr>
        </p:nvSpPr>
        <p:spPr>
          <a:xfrm>
            <a:off x="4648200" y="2245199"/>
            <a:ext cx="4038600" cy="4231801"/>
          </a:xfrm>
        </p:spPr>
        <p:txBody>
          <a:bodyPr/>
          <a:lstStyle/>
          <a:p>
            <a:pPr marL="0" indent="0"/>
            <a:r>
              <a:rPr lang="en-US" dirty="0" smtClean="0">
                <a:solidFill>
                  <a:schemeClr val="bg1"/>
                </a:solidFill>
                <a:latin typeface="Georgia" pitchFamily="18" charset="0"/>
              </a:rPr>
              <a:t>Lincoln </a:t>
            </a:r>
            <a:r>
              <a:rPr lang="en-US" dirty="0">
                <a:solidFill>
                  <a:schemeClr val="bg1"/>
                </a:solidFill>
                <a:latin typeface="Georgia" pitchFamily="18" charset="0"/>
              </a:rPr>
              <a:t>used his background as a lawyer to come up with a </a:t>
            </a:r>
            <a:r>
              <a:rPr lang="en-US" dirty="0" smtClean="0">
                <a:solidFill>
                  <a:schemeClr val="bg1"/>
                </a:solidFill>
                <a:latin typeface="Georgia" pitchFamily="18" charset="0"/>
              </a:rPr>
              <a:t>solution.</a:t>
            </a:r>
            <a:endParaRPr lang="en-US" dirty="0">
              <a:solidFill>
                <a:schemeClr val="bg1"/>
              </a:solidFill>
              <a:latin typeface="Georg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4000" dirty="0" smtClean="0">
                <a:ln>
                  <a:solidFill>
                    <a:schemeClr val="bg1"/>
                  </a:solidFill>
                </a:ln>
                <a:solidFill>
                  <a:srgbClr val="4D4D4D"/>
                </a:solidFill>
              </a:rPr>
              <a:t>Emancipation</a:t>
            </a:r>
            <a:endParaRPr lang="en-US" sz="4000" i="1" dirty="0" smtClean="0">
              <a:ln>
                <a:solidFill>
                  <a:schemeClr val="bg1"/>
                </a:solidFill>
              </a:ln>
              <a:solidFill>
                <a:srgbClr val="4D4D4D"/>
              </a:solidFill>
            </a:endParaRPr>
          </a:p>
        </p:txBody>
      </p:sp>
      <p:pic>
        <p:nvPicPr>
          <p:cNvPr id="24579" name="Content Placeholder 3" descr="slavery chains.jpg"/>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580404" y="1676399"/>
            <a:ext cx="3762995" cy="4048463"/>
          </a:xfrm>
          <a:prstGeom prst="rect">
            <a:avLst/>
          </a:prstGeom>
          <a:noFill/>
          <a:ln>
            <a:noFill/>
          </a:ln>
        </p:spPr>
      </p:pic>
      <p:sp>
        <p:nvSpPr>
          <p:cNvPr id="2" name="Content Placeholder 1"/>
          <p:cNvSpPr>
            <a:spLocks noGrp="1"/>
          </p:cNvSpPr>
          <p:nvPr>
            <p:ph sz="half" idx="2"/>
          </p:nvPr>
        </p:nvSpPr>
        <p:spPr/>
        <p:txBody>
          <a:bodyPr/>
          <a:lstStyle/>
          <a:p>
            <a:pPr marL="0" indent="0">
              <a:buNone/>
            </a:pPr>
            <a:r>
              <a:rPr lang="en-US" sz="2400" b="1" dirty="0" smtClean="0">
                <a:solidFill>
                  <a:srgbClr val="225790"/>
                </a:solidFill>
                <a:effectLst>
                  <a:outerShdw blurRad="38100" dist="38100" dir="2700000" algn="tl">
                    <a:srgbClr val="000000">
                      <a:alpha val="43137"/>
                    </a:srgbClr>
                  </a:outerShdw>
                </a:effectLst>
                <a:latin typeface="+mj-lt"/>
              </a:rPr>
              <a:t>Question: </a:t>
            </a:r>
          </a:p>
          <a:p>
            <a:pPr marL="0" indent="0">
              <a:buNone/>
            </a:pPr>
            <a:r>
              <a:rPr lang="en-US" sz="2400" dirty="0" smtClean="0">
                <a:solidFill>
                  <a:schemeClr val="bg1"/>
                </a:solidFill>
              </a:rPr>
              <a:t>How </a:t>
            </a:r>
            <a:r>
              <a:rPr lang="en-US" sz="2400" dirty="0">
                <a:solidFill>
                  <a:schemeClr val="bg1"/>
                </a:solidFill>
              </a:rPr>
              <a:t>did slave owners legally consider their </a:t>
            </a:r>
            <a:r>
              <a:rPr lang="en-US" sz="2400" dirty="0" smtClean="0">
                <a:solidFill>
                  <a:schemeClr val="bg1"/>
                </a:solidFill>
              </a:rPr>
              <a:t>slaves?</a:t>
            </a:r>
            <a:endParaRPr lang="en-US" sz="2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4682</TotalTime>
  <Words>638</Words>
  <Application>Microsoft Macintosh PowerPoint</Application>
  <PresentationFormat>On-screen Show (4:3)</PresentationFormat>
  <Paragraphs>69</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Curriculum</vt:lpstr>
      <vt:lpstr>1862: Antietam and Emancipation</vt:lpstr>
      <vt:lpstr>Antietam &amp; Emancipation </vt:lpstr>
      <vt:lpstr>The War So Far</vt:lpstr>
      <vt:lpstr>The War so Far</vt:lpstr>
      <vt:lpstr>Antietam September 17, 1862</vt:lpstr>
      <vt:lpstr>Emancipation</vt:lpstr>
      <vt:lpstr>PowerPoint Presentation</vt:lpstr>
      <vt:lpstr>Emancipation</vt:lpstr>
      <vt:lpstr>Emancipation</vt:lpstr>
      <vt:lpstr>Emancipation</vt:lpstr>
      <vt:lpstr>Emancipation</vt:lpstr>
      <vt:lpstr>Emancipation</vt:lpstr>
      <vt:lpstr>Emancipation</vt:lpstr>
      <vt:lpstr>Emancipation</vt:lpstr>
      <vt:lpstr>United States Colored Troops</vt:lpstr>
      <vt:lpstr>United States Colored Troops</vt:lpstr>
      <vt:lpstr>United States Colored Troops</vt:lpstr>
      <vt:lpstr>Key items to remember from today’s lesson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Antietam and Emancipation</dc:title>
  <dc:creator>Tracey McIntire</dc:creator>
  <cp:lastModifiedBy>Tiffany Howard</cp:lastModifiedBy>
  <cp:revision>422</cp:revision>
  <dcterms:created xsi:type="dcterms:W3CDTF">2011-02-24T18:49:52Z</dcterms:created>
  <dcterms:modified xsi:type="dcterms:W3CDTF">2015-02-25T17:45:08Z</dcterms:modified>
</cp:coreProperties>
</file>