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4" r:id="rId2"/>
    <p:sldId id="275" r:id="rId3"/>
    <p:sldId id="276" r:id="rId4"/>
    <p:sldId id="277" r:id="rId5"/>
    <p:sldId id="278" r:id="rId6"/>
    <p:sldId id="280" r:id="rId7"/>
    <p:sldId id="281" r:id="rId8"/>
    <p:sldId id="279" r:id="rId9"/>
    <p:sldId id="282" r:id="rId10"/>
    <p:sldId id="283" r:id="rId11"/>
    <p:sldId id="284" r:id="rId12"/>
    <p:sldId id="285" r:id="rId13"/>
    <p:sldId id="286" r:id="rId14"/>
    <p:sldId id="287" r:id="rId15"/>
    <p:sldId id="288" r:id="rId16"/>
    <p:sldId id="289" r:id="rId17"/>
    <p:sldId id="256" r:id="rId18"/>
    <p:sldId id="261" r:id="rId19"/>
    <p:sldId id="262" r:id="rId20"/>
    <p:sldId id="263" r:id="rId21"/>
    <p:sldId id="264" r:id="rId22"/>
    <p:sldId id="265" r:id="rId23"/>
    <p:sldId id="266" r:id="rId24"/>
    <p:sldId id="267" r:id="rId25"/>
    <p:sldId id="268" r:id="rId26"/>
    <p:sldId id="269" r:id="rId27"/>
    <p:sldId id="270" r:id="rId28"/>
    <p:sldId id="257" r:id="rId29"/>
    <p:sldId id="258" r:id="rId30"/>
    <p:sldId id="259" r:id="rId31"/>
    <p:sldId id="260" r:id="rId32"/>
    <p:sldId id="271" r:id="rId33"/>
    <p:sldId id="272" r:id="rId34"/>
    <p:sldId id="273"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12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3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291D4-640A-42EE-AA11-3629399E9B53}" type="datetimeFigureOut">
              <a:rPr lang="en-US" smtClean="0"/>
              <a:pPr/>
              <a:t>11/29/15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79764-A1CA-4C82-A0FC-9BC4DD95EE8F}" type="slidenum">
              <a:rPr lang="en-US" smtClean="0"/>
              <a:pPr/>
              <a:t>‹#›</a:t>
            </a:fld>
            <a:endParaRPr lang="en-US"/>
          </a:p>
        </p:txBody>
      </p:sp>
    </p:spTree>
    <p:extLst>
      <p:ext uri="{BB962C8B-B14F-4D97-AF65-F5344CB8AC3E}">
        <p14:creationId xmlns:p14="http://schemas.microsoft.com/office/powerpoint/2010/main" val="9637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79764-A1CA-4C82-A0FC-9BC4DD95EE8F}"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3A18E2-F02E-48B2-BA0A-A315AE64ABE4}" type="datetimeFigureOut">
              <a:rPr lang="en-US" smtClean="0"/>
              <a:pPr/>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A8BE-2DCB-455B-81F2-D2361309C1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3A18E2-F02E-48B2-BA0A-A315AE64ABE4}" type="datetimeFigureOut">
              <a:rPr lang="en-US" smtClean="0"/>
              <a:pPr/>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A8BE-2DCB-455B-81F2-D2361309C1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3A18E2-F02E-48B2-BA0A-A315AE64ABE4}" type="datetimeFigureOut">
              <a:rPr lang="en-US" smtClean="0"/>
              <a:pPr/>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A8BE-2DCB-455B-81F2-D2361309C1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3A18E2-F02E-48B2-BA0A-A315AE64ABE4}" type="datetimeFigureOut">
              <a:rPr lang="en-US" smtClean="0"/>
              <a:pPr/>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A8BE-2DCB-455B-81F2-D2361309C1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3A18E2-F02E-48B2-BA0A-A315AE64ABE4}" type="datetimeFigureOut">
              <a:rPr lang="en-US" smtClean="0"/>
              <a:pPr/>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A8BE-2DCB-455B-81F2-D2361309C1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3A18E2-F02E-48B2-BA0A-A315AE64ABE4}" type="datetimeFigureOut">
              <a:rPr lang="en-US" smtClean="0"/>
              <a:pPr/>
              <a:t>11/29/15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A8BE-2DCB-455B-81F2-D2361309C1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3A18E2-F02E-48B2-BA0A-A315AE64ABE4}" type="datetimeFigureOut">
              <a:rPr lang="en-US" smtClean="0"/>
              <a:pPr/>
              <a:t>11/29/15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2A8BE-2DCB-455B-81F2-D2361309C1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3A18E2-F02E-48B2-BA0A-A315AE64ABE4}" type="datetimeFigureOut">
              <a:rPr lang="en-US" smtClean="0"/>
              <a:pPr/>
              <a:t>11/29/15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2A8BE-2DCB-455B-81F2-D2361309C1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A18E2-F02E-48B2-BA0A-A315AE64ABE4}" type="datetimeFigureOut">
              <a:rPr lang="en-US" smtClean="0"/>
              <a:pPr/>
              <a:t>11/29/15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2A8BE-2DCB-455B-81F2-D2361309C1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3A18E2-F02E-48B2-BA0A-A315AE64ABE4}" type="datetimeFigureOut">
              <a:rPr lang="en-US" smtClean="0"/>
              <a:pPr/>
              <a:t>11/29/15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A8BE-2DCB-455B-81F2-D2361309C1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3A18E2-F02E-48B2-BA0A-A315AE64ABE4}" type="datetimeFigureOut">
              <a:rPr lang="en-US" smtClean="0"/>
              <a:pPr/>
              <a:t>11/29/15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A8BE-2DCB-455B-81F2-D2361309C1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A18E2-F02E-48B2-BA0A-A315AE64ABE4}" type="datetimeFigureOut">
              <a:rPr lang="en-US" smtClean="0"/>
              <a:pPr/>
              <a:t>11/29/15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2A8BE-2DCB-455B-81F2-D2361309C1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http://www.history.com/interactives/civil-war-15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history.com/topics/american-civil-war/american-civil-war-history/videos/civil-war" TargetMode="External"/><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 Id="rId3"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eg"/><Relationship Id="rId3"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oldierstudies.org/images/webquest/civil%20war%20soldiers.jpg"/>
          <p:cNvPicPr>
            <a:picLocks noChangeAspect="1" noChangeArrowheads="1"/>
          </p:cNvPicPr>
          <p:nvPr/>
        </p:nvPicPr>
        <p:blipFill>
          <a:blip r:embed="rId2" cstate="print"/>
          <a:srcRect/>
          <a:stretch>
            <a:fillRect/>
          </a:stretch>
        </p:blipFill>
        <p:spPr bwMode="auto">
          <a:xfrm>
            <a:off x="2438400" y="1647824"/>
            <a:ext cx="4276725" cy="4143376"/>
          </a:xfrm>
          <a:prstGeom prst="rect">
            <a:avLst/>
          </a:prstGeom>
          <a:ln>
            <a:noFill/>
          </a:ln>
          <a:effectLst>
            <a:softEdge rad="112500"/>
          </a:effectLst>
        </p:spPr>
      </p:pic>
      <p:sp>
        <p:nvSpPr>
          <p:cNvPr id="2" name="Title 1"/>
          <p:cNvSpPr>
            <a:spLocks noGrp="1"/>
          </p:cNvSpPr>
          <p:nvPr>
            <p:ph type="ctrTitle"/>
          </p:nvPr>
        </p:nvSpPr>
        <p:spPr>
          <a:xfrm>
            <a:off x="685800" y="206375"/>
            <a:ext cx="7772400" cy="1470025"/>
          </a:xfrm>
        </p:spPr>
        <p:txBody>
          <a:bodyPr/>
          <a:lstStyle/>
          <a:p>
            <a:r>
              <a:rPr lang="en-US" dirty="0" smtClean="0">
                <a:solidFill>
                  <a:srgbClr val="800000"/>
                </a:solidFill>
                <a:effectLst>
                  <a:outerShdw blurRad="38100" dist="38100" dir="2700000" algn="tl">
                    <a:srgbClr val="000000">
                      <a:alpha val="43137"/>
                    </a:srgbClr>
                  </a:outerShdw>
                </a:effectLst>
                <a:latin typeface="KG HAPPY Solid"/>
                <a:cs typeface="KG HAPPY Solid"/>
              </a:rPr>
              <a:t>The Civil War</a:t>
            </a:r>
            <a:endParaRPr lang="en-US" dirty="0">
              <a:solidFill>
                <a:srgbClr val="800000"/>
              </a:solidFill>
              <a:effectLst>
                <a:outerShdw blurRad="38100" dist="38100" dir="2700000" algn="tl">
                  <a:srgbClr val="000000">
                    <a:alpha val="43137"/>
                  </a:srgbClr>
                </a:outerShdw>
              </a:effectLst>
              <a:latin typeface="KG HAPPY Solid"/>
              <a:cs typeface="KG HAPPY Solid"/>
            </a:endParaRPr>
          </a:p>
        </p:txBody>
      </p:sp>
      <p:sp>
        <p:nvSpPr>
          <p:cNvPr id="3" name="Rectangle 2"/>
          <p:cNvSpPr/>
          <p:nvPr/>
        </p:nvSpPr>
        <p:spPr>
          <a:xfrm>
            <a:off x="2362200" y="6091535"/>
            <a:ext cx="4572000" cy="461665"/>
          </a:xfrm>
          <a:prstGeom prst="rect">
            <a:avLst/>
          </a:prstGeom>
        </p:spPr>
        <p:txBody>
          <a:bodyPr>
            <a:spAutoFit/>
          </a:bodyPr>
          <a:lstStyle/>
          <a:p>
            <a:pPr algn="ctr"/>
            <a:r>
              <a:rPr lang="en-US" sz="2400" dirty="0" smtClean="0">
                <a:latin typeface="KG HAPPY Solid"/>
                <a:cs typeface="KG HAPPY Solid"/>
                <a:hlinkClick r:id="rId3"/>
              </a:rPr>
              <a:t>Explore the Civil War</a:t>
            </a:r>
            <a:endParaRPr lang="en-US" sz="2400" dirty="0">
              <a:latin typeface="KG HAPPY Solid"/>
              <a:cs typeface="KG HAPPY Solid"/>
            </a:endParaRPr>
          </a:p>
        </p:txBody>
      </p:sp>
    </p:spTree>
    <p:extLst>
      <p:ext uri="{BB962C8B-B14F-4D97-AF65-F5344CB8AC3E}">
        <p14:creationId xmlns:p14="http://schemas.microsoft.com/office/powerpoint/2010/main" val="16485946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2290" name="Picture 2" descr="http://www.pbs.org/wgbh/aia/part1/images/1cara0117m.jpg"/>
          <p:cNvPicPr>
            <a:picLocks noChangeAspect="1" noChangeArrowheads="1"/>
          </p:cNvPicPr>
          <p:nvPr/>
        </p:nvPicPr>
        <p:blipFill>
          <a:blip r:embed="rId3" cstate="print"/>
          <a:srcRect/>
          <a:stretch>
            <a:fillRect/>
          </a:stretch>
        </p:blipFill>
        <p:spPr bwMode="auto">
          <a:xfrm>
            <a:off x="6553200" y="2819400"/>
            <a:ext cx="2286000" cy="1714500"/>
          </a:xfrm>
          <a:prstGeom prst="rect">
            <a:avLst/>
          </a:prstGeom>
          <a:noFill/>
        </p:spPr>
      </p:pic>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latin typeface="KG HAPPY Solid"/>
                <a:cs typeface="KG HAPPY Solid"/>
              </a:rPr>
              <a:t>The </a:t>
            </a:r>
            <a:r>
              <a:rPr lang="en-US" dirty="0">
                <a:solidFill>
                  <a:srgbClr val="FFFF00"/>
                </a:solidFill>
                <a:effectLst>
                  <a:outerShdw blurRad="38100" dist="38100" dir="2700000" algn="tl">
                    <a:srgbClr val="000000">
                      <a:alpha val="43137"/>
                    </a:srgbClr>
                  </a:outerShdw>
                </a:effectLst>
                <a:latin typeface="KG HAPPY Solid"/>
                <a:cs typeface="KG HAPPY Solid"/>
              </a:rPr>
              <a:t>M</a:t>
            </a:r>
            <a:r>
              <a:rPr lang="en-US" dirty="0" smtClean="0">
                <a:solidFill>
                  <a:srgbClr val="FFFF00"/>
                </a:solidFill>
                <a:effectLst>
                  <a:outerShdw blurRad="38100" dist="38100" dir="2700000" algn="tl">
                    <a:srgbClr val="000000">
                      <a:alpha val="43137"/>
                    </a:srgbClr>
                  </a:outerShdw>
                </a:effectLst>
                <a:latin typeface="KG HAPPY Solid"/>
                <a:cs typeface="KG HAPPY Solid"/>
              </a:rPr>
              <a:t>iddle Passage</a:t>
            </a:r>
            <a:endParaRPr lang="en-US" dirty="0">
              <a:solidFill>
                <a:srgbClr val="FFFF00"/>
              </a:solidFill>
              <a:effectLst>
                <a:outerShdw blurRad="38100" dist="38100" dir="2700000" algn="tl">
                  <a:srgbClr val="000000">
                    <a:alpha val="43137"/>
                  </a:srgbClr>
                </a:outerShdw>
              </a:effectLst>
              <a:latin typeface="KG HAPPY Solid"/>
              <a:cs typeface="KG HAPPY Solid"/>
            </a:endParaRPr>
          </a:p>
        </p:txBody>
      </p:sp>
      <p:sp>
        <p:nvSpPr>
          <p:cNvPr id="3" name="Content Placeholder 2"/>
          <p:cNvSpPr>
            <a:spLocks noGrp="1"/>
          </p:cNvSpPr>
          <p:nvPr>
            <p:ph idx="1"/>
          </p:nvPr>
        </p:nvSpPr>
        <p:spPr>
          <a:xfrm>
            <a:off x="152400" y="1600200"/>
            <a:ext cx="7239000" cy="5257800"/>
          </a:xfrm>
        </p:spPr>
        <p:txBody>
          <a:bodyPr>
            <a:normAutofit fontScale="70000" lnSpcReduction="20000"/>
          </a:bodyPr>
          <a:lstStyle/>
          <a:p>
            <a:r>
              <a:rPr lang="en-US" sz="3500" b="1" dirty="0" smtClean="0">
                <a:solidFill>
                  <a:schemeClr val="bg1"/>
                </a:solidFill>
                <a:effectLst>
                  <a:outerShdw blurRad="38100" dist="38100" dir="2700000" algn="tl">
                    <a:srgbClr val="000000">
                      <a:alpha val="43137"/>
                    </a:srgbClr>
                  </a:outerShdw>
                </a:effectLst>
                <a:latin typeface="Corbel" pitchFamily="34" charset="0"/>
              </a:rPr>
              <a:t>The </a:t>
            </a:r>
            <a:r>
              <a:rPr lang="en-US" sz="3500" b="1" dirty="0">
                <a:solidFill>
                  <a:schemeClr val="bg1"/>
                </a:solidFill>
                <a:effectLst>
                  <a:outerShdw blurRad="38100" dist="38100" dir="2700000" algn="tl">
                    <a:srgbClr val="000000">
                      <a:alpha val="43137"/>
                    </a:srgbClr>
                  </a:outerShdw>
                </a:effectLst>
                <a:latin typeface="Corbel" pitchFamily="34" charset="0"/>
              </a:rPr>
              <a:t>Middle Passage= </a:t>
            </a:r>
            <a:r>
              <a:rPr lang="en-US" sz="3500" b="1" dirty="0" smtClean="0">
                <a:solidFill>
                  <a:schemeClr val="bg1"/>
                </a:solidFill>
                <a:effectLst>
                  <a:outerShdw blurRad="38100" dist="38100" dir="2700000" algn="tl">
                    <a:srgbClr val="000000">
                      <a:alpha val="43137"/>
                    </a:srgbClr>
                  </a:outerShdw>
                </a:effectLst>
                <a:latin typeface="Corbel" pitchFamily="34" charset="0"/>
              </a:rPr>
              <a:t> The </a:t>
            </a:r>
            <a:r>
              <a:rPr lang="en-US" sz="3500" b="1" dirty="0">
                <a:solidFill>
                  <a:schemeClr val="bg1"/>
                </a:solidFill>
                <a:effectLst>
                  <a:outerShdw blurRad="38100" dist="38100" dir="2700000" algn="tl">
                    <a:srgbClr val="000000">
                      <a:alpha val="43137"/>
                    </a:srgbClr>
                  </a:outerShdw>
                </a:effectLst>
                <a:latin typeface="Corbel" pitchFamily="34" charset="0"/>
              </a:rPr>
              <a:t>sea journey undertaken by slave ships from West Africa to the </a:t>
            </a:r>
            <a:r>
              <a:rPr lang="en-US" sz="3500" b="1" dirty="0" smtClean="0">
                <a:solidFill>
                  <a:schemeClr val="bg1"/>
                </a:solidFill>
                <a:effectLst>
                  <a:outerShdw blurRad="38100" dist="38100" dir="2700000" algn="tl">
                    <a:srgbClr val="000000">
                      <a:alpha val="43137"/>
                    </a:srgbClr>
                  </a:outerShdw>
                </a:effectLst>
                <a:latin typeface="Corbel" pitchFamily="34" charset="0"/>
              </a:rPr>
              <a:t>Americas</a:t>
            </a:r>
            <a:endParaRPr lang="en-US" sz="3500" b="1" dirty="0">
              <a:solidFill>
                <a:schemeClr val="bg1"/>
              </a:solidFill>
              <a:effectLst>
                <a:outerShdw blurRad="38100" dist="38100" dir="2700000" algn="tl">
                  <a:srgbClr val="000000">
                    <a:alpha val="43137"/>
                  </a:srgbClr>
                </a:outerShdw>
              </a:effectLst>
              <a:latin typeface="Corbel" pitchFamily="34" charset="0"/>
            </a:endParaRPr>
          </a:p>
          <a:p>
            <a:r>
              <a:rPr lang="en-US" sz="3500" b="1" dirty="0" smtClean="0">
                <a:solidFill>
                  <a:schemeClr val="bg1"/>
                </a:solidFill>
                <a:effectLst>
                  <a:outerShdw blurRad="38100" dist="38100" dir="2700000" algn="tl">
                    <a:srgbClr val="000000">
                      <a:alpha val="43137"/>
                    </a:srgbClr>
                  </a:outerShdw>
                </a:effectLst>
                <a:latin typeface="Corbel" pitchFamily="34" charset="0"/>
              </a:rPr>
              <a:t>For </a:t>
            </a:r>
            <a:r>
              <a:rPr lang="en-US" sz="3500" b="1" dirty="0" smtClean="0">
                <a:solidFill>
                  <a:schemeClr val="bg1"/>
                </a:solidFill>
                <a:effectLst>
                  <a:outerShdw blurRad="38100" dist="38100" dir="2700000" algn="tl">
                    <a:srgbClr val="000000">
                      <a:alpha val="43137"/>
                    </a:srgbClr>
                  </a:outerShdw>
                </a:effectLst>
                <a:latin typeface="Corbel" pitchFamily="34" charset="0"/>
              </a:rPr>
              <a:t>weeks, months, sometimes as long as a year, Africans waited in the dungeons of the slave factories </a:t>
            </a:r>
          </a:p>
          <a:p>
            <a:pPr lvl="1"/>
            <a:r>
              <a:rPr lang="en-US" sz="3000" b="1" dirty="0" smtClean="0">
                <a:solidFill>
                  <a:schemeClr val="bg1"/>
                </a:solidFill>
                <a:effectLst>
                  <a:outerShdw blurRad="38100" dist="38100" dir="2700000" algn="tl">
                    <a:srgbClr val="000000">
                      <a:alpha val="43137"/>
                    </a:srgbClr>
                  </a:outerShdw>
                </a:effectLst>
                <a:latin typeface="Corbel" pitchFamily="34" charset="0"/>
              </a:rPr>
              <a:t>along Africa's western coast. </a:t>
            </a:r>
          </a:p>
          <a:p>
            <a:pPr lvl="1">
              <a:buNone/>
            </a:pPr>
            <a:endParaRPr lang="en-US" sz="3000" b="1" dirty="0" smtClean="0">
              <a:solidFill>
                <a:schemeClr val="bg1"/>
              </a:solidFill>
              <a:effectLst>
                <a:outerShdw blurRad="38100" dist="38100" dir="2700000" algn="tl">
                  <a:srgbClr val="000000">
                    <a:alpha val="43137"/>
                  </a:srgbClr>
                </a:outerShdw>
              </a:effectLst>
              <a:latin typeface="Corbel" pitchFamily="34" charset="0"/>
            </a:endParaRPr>
          </a:p>
          <a:p>
            <a:r>
              <a:rPr lang="en-US" sz="3500" b="1" dirty="0" smtClean="0">
                <a:solidFill>
                  <a:schemeClr val="bg1"/>
                </a:solidFill>
                <a:effectLst>
                  <a:outerShdw blurRad="38100" dist="38100" dir="2700000" algn="tl">
                    <a:srgbClr val="000000">
                      <a:alpha val="43137"/>
                    </a:srgbClr>
                  </a:outerShdw>
                </a:effectLst>
                <a:latin typeface="Corbel" pitchFamily="34" charset="0"/>
              </a:rPr>
              <a:t>Made a long, difficult journey from Africa's interior </a:t>
            </a:r>
          </a:p>
          <a:p>
            <a:pPr lvl="1"/>
            <a:r>
              <a:rPr lang="en-US" sz="3000" b="1" dirty="0">
                <a:solidFill>
                  <a:schemeClr val="bg1"/>
                </a:solidFill>
                <a:effectLst>
                  <a:outerShdw blurRad="38100" dist="38100" dir="2700000" algn="tl">
                    <a:srgbClr val="000000">
                      <a:alpha val="43137"/>
                    </a:srgbClr>
                  </a:outerShdw>
                </a:effectLst>
                <a:latin typeface="Corbel" pitchFamily="34" charset="0"/>
              </a:rPr>
              <a:t>o</a:t>
            </a:r>
            <a:r>
              <a:rPr lang="en-US" sz="3000" b="1" dirty="0" smtClean="0">
                <a:solidFill>
                  <a:schemeClr val="bg1"/>
                </a:solidFill>
                <a:effectLst>
                  <a:outerShdw blurRad="38100" dist="38100" dir="2700000" algn="tl">
                    <a:srgbClr val="000000">
                      <a:alpha val="43137"/>
                    </a:srgbClr>
                  </a:outerShdw>
                </a:effectLst>
                <a:latin typeface="Corbel" pitchFamily="34" charset="0"/>
              </a:rPr>
              <a:t>ut of the roughly 20 million who were taken from their homes and sold into slavery, half didn't complete the journey to the African coast, </a:t>
            </a:r>
          </a:p>
          <a:p>
            <a:pPr lvl="1"/>
            <a:r>
              <a:rPr lang="en-US" sz="3000" b="1" dirty="0" smtClean="0">
                <a:solidFill>
                  <a:schemeClr val="bg1"/>
                </a:solidFill>
                <a:effectLst>
                  <a:outerShdw blurRad="38100" dist="38100" dir="2700000" algn="tl">
                    <a:srgbClr val="000000">
                      <a:alpha val="43137"/>
                    </a:srgbClr>
                  </a:outerShdw>
                </a:effectLst>
                <a:latin typeface="Corbel" pitchFamily="34" charset="0"/>
              </a:rPr>
              <a:t>most of those dying along the way</a:t>
            </a: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endParaRPr lang="en-US" dirty="0">
              <a:solidFill>
                <a:srgbClr val="FF0000"/>
              </a:solidFill>
            </a:endParaRPr>
          </a:p>
        </p:txBody>
      </p:sp>
    </p:spTree>
    <p:extLst>
      <p:ext uri="{BB962C8B-B14F-4D97-AF65-F5344CB8AC3E}">
        <p14:creationId xmlns:p14="http://schemas.microsoft.com/office/powerpoint/2010/main" val="20044930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4191000" cy="5943600"/>
          </a:xfrm>
        </p:spPr>
        <p:txBody>
          <a:bodyPr>
            <a:noAutofit/>
          </a:bodyPr>
          <a:lstStyle/>
          <a:p>
            <a:pPr marL="0" indent="0">
              <a:buNone/>
            </a:pPr>
            <a:r>
              <a:rPr lang="en-US" sz="2800" dirty="0" smtClean="0">
                <a:solidFill>
                  <a:srgbClr val="0000FF"/>
                </a:solidFill>
                <a:latin typeface="KG HAPPY Solid"/>
                <a:cs typeface="KG HAPPY Solid"/>
              </a:rPr>
              <a:t>Slave Trade</a:t>
            </a:r>
          </a:p>
          <a:p>
            <a:pPr marL="0" indent="0">
              <a:buNone/>
            </a:pPr>
            <a:endParaRPr lang="en-US" sz="2400" dirty="0" smtClean="0">
              <a:solidFill>
                <a:srgbClr val="FF0000"/>
              </a:solidFill>
              <a:latin typeface="KG HAPPY Solid"/>
              <a:cs typeface="KG HAPPY Solid"/>
            </a:endParaRPr>
          </a:p>
          <a:p>
            <a:r>
              <a:rPr lang="en-US" sz="2400" dirty="0" smtClean="0">
                <a:latin typeface="Arial"/>
                <a:cs typeface="Arial"/>
              </a:rPr>
              <a:t>The captives were about to embark on the infamous Middle Passage</a:t>
            </a:r>
          </a:p>
          <a:p>
            <a:r>
              <a:rPr lang="en-US" sz="2400" dirty="0" smtClean="0">
                <a:latin typeface="Arial"/>
                <a:cs typeface="Arial"/>
              </a:rPr>
              <a:t>Called Middle Passage because middle leg of a three-part voyage</a:t>
            </a:r>
          </a:p>
          <a:p>
            <a:pPr lvl="1"/>
            <a:r>
              <a:rPr lang="en-US" sz="1600" dirty="0">
                <a:latin typeface="Arial"/>
                <a:cs typeface="Arial"/>
              </a:rPr>
              <a:t>B</a:t>
            </a:r>
            <a:r>
              <a:rPr lang="en-US" sz="1600" dirty="0" smtClean="0">
                <a:latin typeface="Arial"/>
                <a:cs typeface="Arial"/>
              </a:rPr>
              <a:t>egan and ended in Europe</a:t>
            </a:r>
          </a:p>
          <a:p>
            <a:pPr lvl="1"/>
            <a:r>
              <a:rPr lang="en-US" sz="1600" dirty="0" smtClean="0">
                <a:latin typeface="Arial"/>
                <a:cs typeface="Arial"/>
              </a:rPr>
              <a:t>The first leg of the voyage: carried cargo that included iron, cloth, brandy, firearms, and gunpowder. </a:t>
            </a:r>
          </a:p>
          <a:p>
            <a:pPr lvl="1"/>
            <a:r>
              <a:rPr lang="en-US" sz="1600" dirty="0" smtClean="0">
                <a:latin typeface="Arial"/>
                <a:cs typeface="Arial"/>
              </a:rPr>
              <a:t>After landing on Africa's slave coast, the cargo was exchanged for Africans. Fully loaded with its human cargo, the ship set sail for the Americas, </a:t>
            </a:r>
          </a:p>
          <a:p>
            <a:pPr lvl="1"/>
            <a:r>
              <a:rPr lang="en-US" sz="1600" dirty="0" smtClean="0">
                <a:latin typeface="Arial"/>
                <a:cs typeface="Arial"/>
              </a:rPr>
              <a:t>In America, slaves were exchanged for sugar, tobacco, or some other product. The final leg brought the ship back to Europe.</a:t>
            </a:r>
            <a:r>
              <a:rPr lang="en-US" sz="1200" dirty="0" smtClean="0">
                <a:latin typeface="Arial"/>
                <a:cs typeface="Arial"/>
              </a:rPr>
              <a:t/>
            </a:r>
            <a:br>
              <a:rPr lang="en-US" sz="1200" dirty="0" smtClean="0">
                <a:latin typeface="Arial"/>
                <a:cs typeface="Arial"/>
              </a:rPr>
            </a:br>
            <a:r>
              <a:rPr lang="en-US" sz="1200" dirty="0" smtClean="0">
                <a:latin typeface="Arial"/>
                <a:cs typeface="Arial"/>
              </a:rPr>
              <a:t/>
            </a:r>
            <a:br>
              <a:rPr lang="en-US" sz="1200" dirty="0" smtClean="0">
                <a:latin typeface="Arial"/>
                <a:cs typeface="Arial"/>
              </a:rPr>
            </a:br>
            <a:endParaRPr lang="en-US" sz="1200" dirty="0">
              <a:latin typeface="Arial"/>
              <a:cs typeface="Arial"/>
            </a:endParaRPr>
          </a:p>
        </p:txBody>
      </p:sp>
      <p:pic>
        <p:nvPicPr>
          <p:cNvPr id="1026" name="Picture 2" descr="http://upload.wikimedia.org/wikipedia/commons/thumb/b/bf/Triangular_trade.svg/250px-Triangular_trade.svg.png"/>
          <p:cNvPicPr>
            <a:picLocks noChangeAspect="1" noChangeArrowheads="1"/>
          </p:cNvPicPr>
          <p:nvPr/>
        </p:nvPicPr>
        <p:blipFill>
          <a:blip r:embed="rId3" cstate="print"/>
          <a:srcRect/>
          <a:stretch>
            <a:fillRect/>
          </a:stretch>
        </p:blipFill>
        <p:spPr bwMode="auto">
          <a:xfrm>
            <a:off x="5181600" y="3850767"/>
            <a:ext cx="3810000" cy="3007233"/>
          </a:xfrm>
          <a:prstGeom prst="rect">
            <a:avLst/>
          </a:prstGeom>
          <a:noFill/>
          <a:ln w="38100" cmpd="sng">
            <a:solidFill>
              <a:srgbClr val="0000FF"/>
            </a:solidFill>
          </a:ln>
        </p:spPr>
      </p:pic>
    </p:spTree>
    <p:extLst>
      <p:ext uri="{BB962C8B-B14F-4D97-AF65-F5344CB8AC3E}">
        <p14:creationId xmlns:p14="http://schemas.microsoft.com/office/powerpoint/2010/main" val="13510095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i0.kym-cdn.com/photos/images/original/000/146/639/332470082.jpg?1310262558"/>
          <p:cNvPicPr>
            <a:picLocks noChangeAspect="1" noChangeArrowheads="1"/>
          </p:cNvPicPr>
          <p:nvPr/>
        </p:nvPicPr>
        <p:blipFill>
          <a:blip r:embed="rId2" cstate="print"/>
          <a:srcRect/>
          <a:stretch>
            <a:fillRect/>
          </a:stretch>
        </p:blipFill>
        <p:spPr bwMode="auto">
          <a:xfrm>
            <a:off x="5043996" y="1066800"/>
            <a:ext cx="4023804"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1"/>
          </p:nvPr>
        </p:nvSpPr>
        <p:spPr>
          <a:xfrm>
            <a:off x="0" y="457200"/>
            <a:ext cx="5257800" cy="4572000"/>
          </a:xfrm>
        </p:spPr>
        <p:txBody>
          <a:bodyPr>
            <a:normAutofit fontScale="25000" lnSpcReduction="20000"/>
          </a:bodyPr>
          <a:lstStyle/>
          <a:p>
            <a:pPr marL="0" indent="0">
              <a:buNone/>
            </a:pPr>
            <a:r>
              <a:rPr lang="en-US" sz="11200" dirty="0" smtClean="0">
                <a:solidFill>
                  <a:srgbClr val="0000FF"/>
                </a:solidFill>
                <a:latin typeface="KG HAPPY Solid"/>
                <a:cs typeface="KG HAPPY Solid"/>
              </a:rPr>
              <a:t>Slave Trade</a:t>
            </a:r>
          </a:p>
          <a:p>
            <a:pPr marL="0" indent="0">
              <a:buNone/>
            </a:pPr>
            <a:endParaRPr lang="en-US" sz="11200" dirty="0" smtClean="0">
              <a:solidFill>
                <a:schemeClr val="bg1"/>
              </a:solidFill>
              <a:latin typeface="KG HAPPY Solid"/>
              <a:cs typeface="KG HAPPY Solid"/>
            </a:endParaRPr>
          </a:p>
          <a:p>
            <a:r>
              <a:rPr lang="en-US" sz="9600" dirty="0" smtClean="0">
                <a:solidFill>
                  <a:schemeClr val="bg1"/>
                </a:solidFill>
                <a:latin typeface="Corbel" pitchFamily="34" charset="0"/>
              </a:rPr>
              <a:t>Africans did not return to their homeland</a:t>
            </a:r>
          </a:p>
          <a:p>
            <a:pPr lvl="1"/>
            <a:r>
              <a:rPr lang="en-US" sz="6400" dirty="0">
                <a:solidFill>
                  <a:schemeClr val="bg1"/>
                </a:solidFill>
                <a:latin typeface="Corbel" pitchFamily="34" charset="0"/>
              </a:rPr>
              <a:t>S</a:t>
            </a:r>
            <a:r>
              <a:rPr lang="en-US" sz="6400" dirty="0" smtClean="0">
                <a:solidFill>
                  <a:schemeClr val="bg1"/>
                </a:solidFill>
                <a:latin typeface="Corbel" pitchFamily="34" charset="0"/>
              </a:rPr>
              <a:t>imply disappeared</a:t>
            </a:r>
            <a:endParaRPr lang="en-US" sz="6400" dirty="0">
              <a:solidFill>
                <a:schemeClr val="bg1"/>
              </a:solidFill>
              <a:latin typeface="Corbel" pitchFamily="34" charset="0"/>
            </a:endParaRPr>
          </a:p>
          <a:p>
            <a:r>
              <a:rPr lang="en-US" sz="9600" dirty="0" smtClean="0">
                <a:solidFill>
                  <a:schemeClr val="bg1"/>
                </a:solidFill>
                <a:latin typeface="Corbel" pitchFamily="34" charset="0"/>
              </a:rPr>
              <a:t>More than a few thought that the Europeans were cannibals. </a:t>
            </a:r>
          </a:p>
          <a:p>
            <a:r>
              <a:rPr lang="en-US" sz="9600" dirty="0" err="1" smtClean="0">
                <a:solidFill>
                  <a:schemeClr val="bg1"/>
                </a:solidFill>
                <a:latin typeface="Corbel" pitchFamily="34" charset="0"/>
              </a:rPr>
              <a:t>Olaudah</a:t>
            </a:r>
            <a:r>
              <a:rPr lang="en-US" sz="9600" dirty="0" smtClean="0">
                <a:solidFill>
                  <a:schemeClr val="bg1"/>
                </a:solidFill>
                <a:latin typeface="Corbel" pitchFamily="34" charset="0"/>
              </a:rPr>
              <a:t> </a:t>
            </a:r>
            <a:r>
              <a:rPr lang="en-US" sz="9600" dirty="0" err="1" smtClean="0">
                <a:solidFill>
                  <a:schemeClr val="bg1"/>
                </a:solidFill>
                <a:latin typeface="Corbel" pitchFamily="34" charset="0"/>
              </a:rPr>
              <a:t>Equiano</a:t>
            </a:r>
            <a:r>
              <a:rPr lang="en-US" sz="9600" dirty="0" smtClean="0">
                <a:solidFill>
                  <a:schemeClr val="bg1"/>
                </a:solidFill>
                <a:latin typeface="Corbel" pitchFamily="34" charset="0"/>
              </a:rPr>
              <a:t>, an African captured as a boy who later wrote an autobiography, recalled . . .</a:t>
            </a:r>
          </a:p>
          <a:p>
            <a:pPr>
              <a:buNone/>
            </a:pPr>
            <a:endParaRPr lang="en-US" sz="4200" dirty="0" smtClean="0">
              <a:solidFill>
                <a:schemeClr val="bg1"/>
              </a:solidFill>
            </a:endParaRPr>
          </a:p>
          <a:p>
            <a:pPr>
              <a:buNone/>
            </a:pPr>
            <a:endParaRPr lang="en-US" sz="4200" dirty="0">
              <a:solidFill>
                <a:schemeClr val="bg1"/>
              </a:solidFill>
            </a:endParaRPr>
          </a:p>
          <a:p>
            <a:pPr>
              <a:buNone/>
            </a:pPr>
            <a:endParaRPr lang="en-US" sz="4200" dirty="0" smtClean="0">
              <a:solidFill>
                <a:schemeClr val="bg1"/>
              </a:solidFill>
            </a:endParaRPr>
          </a:p>
          <a:p>
            <a:pPr>
              <a:buNone/>
            </a:pPr>
            <a:endParaRPr lang="en-US" sz="4200" dirty="0">
              <a:solidFill>
                <a:schemeClr val="bg1"/>
              </a:solidFill>
            </a:endParaRPr>
          </a:p>
          <a:p>
            <a:pPr>
              <a:buNone/>
            </a:pPr>
            <a:endParaRPr lang="en-US" sz="4200" dirty="0" smtClean="0">
              <a:solidFill>
                <a:schemeClr val="bg1"/>
              </a:solidFill>
            </a:endParaRPr>
          </a:p>
          <a:p>
            <a:pPr>
              <a:buNone/>
            </a:pPr>
            <a:endParaRPr lang="en-US" sz="4200" dirty="0" smtClean="0">
              <a:solidFill>
                <a:schemeClr val="bg1"/>
              </a:solidFill>
            </a:endParaRPr>
          </a:p>
          <a:p>
            <a:pPr>
              <a:buNone/>
            </a:pPr>
            <a:r>
              <a:rPr lang="en-US" sz="4200" dirty="0" smtClean="0">
                <a:solidFill>
                  <a:schemeClr val="bg1"/>
                </a:solidFill>
              </a:rPr>
              <a:t>	</a:t>
            </a:r>
            <a:r>
              <a:rPr lang="en-US" sz="4200" i="1" dirty="0" smtClean="0">
                <a:solidFill>
                  <a:schemeClr val="bg1"/>
                </a:solidFill>
              </a:rPr>
              <a:t>	</a:t>
            </a:r>
            <a:r>
              <a:rPr lang="en-US" dirty="0" smtClean="0"/>
              <a:t/>
            </a:r>
            <a:br>
              <a:rPr lang="en-US" dirty="0" smtClean="0"/>
            </a:br>
            <a:endParaRPr lang="en-US" dirty="0"/>
          </a:p>
        </p:txBody>
      </p:sp>
      <p:sp>
        <p:nvSpPr>
          <p:cNvPr id="2" name="Rectangle 1"/>
          <p:cNvSpPr/>
          <p:nvPr/>
        </p:nvSpPr>
        <p:spPr>
          <a:xfrm>
            <a:off x="685800" y="4343401"/>
            <a:ext cx="7696200" cy="2246769"/>
          </a:xfrm>
          <a:prstGeom prst="rect">
            <a:avLst/>
          </a:prstGeom>
          <a:solidFill>
            <a:schemeClr val="tx1">
              <a:lumMod val="65000"/>
              <a:lumOff val="35000"/>
              <a:alpha val="72000"/>
            </a:schemeClr>
          </a:solidFill>
          <a:effectLst>
            <a:softEdge rad="101600"/>
          </a:effectLst>
        </p:spPr>
        <p:txBody>
          <a:bodyPr wrap="square">
            <a:spAutoFit/>
          </a:bodyPr>
          <a:lstStyle/>
          <a:p>
            <a:r>
              <a:rPr lang="en-US" sz="2000" i="1" dirty="0" smtClean="0">
                <a:solidFill>
                  <a:srgbClr val="FFFF00"/>
                </a:solidFill>
              </a:rPr>
              <a:t>“</a:t>
            </a:r>
            <a:r>
              <a:rPr lang="en-US" sz="2000" i="1" dirty="0">
                <a:solidFill>
                  <a:srgbClr val="FFFF00"/>
                </a:solidFill>
              </a:rPr>
              <a:t>When I looked round the ship too and saw a large furnace of copper boiling, and a multitude of black people of every description chained together, every one of their countenances expressing dejection and sorrow, I no longer doubted of my fate and quite overpowered with horror and anguish, I fell motionless on the deck and fainted. . . . I asked if we were not to be eaten by those white men with horrible looks, red faces and long hair</a:t>
            </a:r>
            <a:r>
              <a:rPr lang="en-US" sz="2000" i="1" dirty="0" smtClean="0">
                <a:solidFill>
                  <a:srgbClr val="FFFF00"/>
                </a:solidFill>
              </a:rPr>
              <a:t>?”</a:t>
            </a:r>
            <a:endParaRPr lang="en-US" sz="2000" dirty="0"/>
          </a:p>
        </p:txBody>
      </p:sp>
    </p:spTree>
    <p:extLst>
      <p:ext uri="{BB962C8B-B14F-4D97-AF65-F5344CB8AC3E}">
        <p14:creationId xmlns:p14="http://schemas.microsoft.com/office/powerpoint/2010/main" val="28891873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http://reflectionsbyshirley.com/blog/wp-content/uploads/2010/02/middle_passage.jpg"/>
          <p:cNvPicPr>
            <a:picLocks noChangeAspect="1" noChangeArrowheads="1"/>
          </p:cNvPicPr>
          <p:nvPr/>
        </p:nvPicPr>
        <p:blipFill>
          <a:blip r:embed="rId2" cstate="print"/>
          <a:srcRect/>
          <a:stretch>
            <a:fillRect/>
          </a:stretch>
        </p:blipFill>
        <p:spPr bwMode="auto">
          <a:xfrm>
            <a:off x="4648200" y="2133600"/>
            <a:ext cx="4286250" cy="2771776"/>
          </a:xfrm>
          <a:prstGeom prst="rect">
            <a:avLst/>
          </a:prstGeom>
          <a:ln>
            <a:noFill/>
          </a:ln>
          <a:effectLst>
            <a:softEdge rad="112500"/>
          </a:effectLst>
        </p:spPr>
      </p:pic>
      <p:sp>
        <p:nvSpPr>
          <p:cNvPr id="3" name="Content Placeholder 2"/>
          <p:cNvSpPr>
            <a:spLocks noGrp="1"/>
          </p:cNvSpPr>
          <p:nvPr>
            <p:ph idx="1"/>
          </p:nvPr>
        </p:nvSpPr>
        <p:spPr>
          <a:xfrm>
            <a:off x="0" y="990600"/>
            <a:ext cx="4648200" cy="5867400"/>
          </a:xfrm>
        </p:spPr>
        <p:txBody>
          <a:bodyPr>
            <a:normAutofit fontScale="62500" lnSpcReduction="20000"/>
          </a:bodyPr>
          <a:lstStyle/>
          <a:p>
            <a:r>
              <a:rPr lang="en-US" dirty="0" smtClean="0">
                <a:solidFill>
                  <a:schemeClr val="bg1"/>
                </a:solidFill>
                <a:latin typeface="Arial"/>
                <a:cs typeface="Arial"/>
              </a:rPr>
              <a:t>The slaves were branded with hot irons and restrained with shackles. </a:t>
            </a:r>
          </a:p>
          <a:p>
            <a:r>
              <a:rPr lang="en-US" dirty="0" smtClean="0">
                <a:solidFill>
                  <a:schemeClr val="bg1"/>
                </a:solidFill>
                <a:latin typeface="Arial"/>
                <a:cs typeface="Arial"/>
              </a:rPr>
              <a:t>Their "living quarters" was often a deck on the lower portion of the ship </a:t>
            </a:r>
          </a:p>
          <a:p>
            <a:pPr lvl="1"/>
            <a:r>
              <a:rPr lang="en-US" dirty="0" smtClean="0">
                <a:solidFill>
                  <a:schemeClr val="bg1"/>
                </a:solidFill>
                <a:latin typeface="Arial"/>
                <a:cs typeface="Arial"/>
              </a:rPr>
              <a:t>had less than five feet of headroom </a:t>
            </a:r>
          </a:p>
          <a:p>
            <a:pPr lvl="1"/>
            <a:r>
              <a:rPr lang="en-US" dirty="0" smtClean="0">
                <a:solidFill>
                  <a:schemeClr val="bg1"/>
                </a:solidFill>
                <a:latin typeface="Arial"/>
                <a:cs typeface="Arial"/>
              </a:rPr>
              <a:t>300 to 400 people packed in a tiny area: little ventilation –not even enough space to place buckets for human waste </a:t>
            </a:r>
          </a:p>
          <a:p>
            <a:pPr lvl="1"/>
            <a:r>
              <a:rPr lang="en-US" dirty="0" smtClean="0">
                <a:solidFill>
                  <a:schemeClr val="bg1"/>
                </a:solidFill>
                <a:latin typeface="Arial"/>
                <a:cs typeface="Arial"/>
              </a:rPr>
              <a:t>disease spread. </a:t>
            </a:r>
            <a:endParaRPr lang="en-US" dirty="0">
              <a:solidFill>
                <a:schemeClr val="bg1"/>
              </a:solidFill>
              <a:latin typeface="Arial"/>
              <a:cs typeface="Arial"/>
            </a:endParaRPr>
          </a:p>
          <a:p>
            <a:pPr lvl="1"/>
            <a:endParaRPr lang="en-US" dirty="0" smtClean="0">
              <a:solidFill>
                <a:schemeClr val="bg1"/>
              </a:solidFill>
              <a:latin typeface="Arial"/>
              <a:cs typeface="Arial"/>
            </a:endParaRPr>
          </a:p>
          <a:p>
            <a:pPr lvl="1">
              <a:buNone/>
            </a:pPr>
            <a:r>
              <a:rPr lang="en-US" dirty="0" smtClean="0">
                <a:solidFill>
                  <a:schemeClr val="bg1"/>
                </a:solidFill>
                <a:latin typeface="Arial"/>
                <a:cs typeface="Arial"/>
              </a:rPr>
              <a:t>According to </a:t>
            </a:r>
            <a:r>
              <a:rPr lang="en-US" dirty="0" err="1" smtClean="0">
                <a:solidFill>
                  <a:schemeClr val="bg1"/>
                </a:solidFill>
                <a:latin typeface="Arial"/>
                <a:cs typeface="Arial"/>
              </a:rPr>
              <a:t>Equiano</a:t>
            </a:r>
            <a:r>
              <a:rPr lang="en-US" dirty="0">
                <a:solidFill>
                  <a:schemeClr val="bg1"/>
                </a:solidFill>
                <a:latin typeface="Arial"/>
                <a:cs typeface="Arial"/>
              </a:rPr>
              <a:t>:</a:t>
            </a:r>
            <a:endParaRPr lang="en-US" dirty="0" smtClean="0">
              <a:solidFill>
                <a:schemeClr val="bg1"/>
              </a:solidFill>
              <a:latin typeface="Arial"/>
              <a:cs typeface="Arial"/>
            </a:endParaRPr>
          </a:p>
          <a:p>
            <a:pPr lvl="1">
              <a:buNone/>
            </a:pPr>
            <a:r>
              <a:rPr lang="en-US" i="1" dirty="0" smtClean="0">
                <a:solidFill>
                  <a:srgbClr val="FF6600"/>
                </a:solidFill>
                <a:latin typeface="Arial"/>
                <a:cs typeface="Arial"/>
              </a:rPr>
              <a:t>"The closeness of the place, and the heat of the climate, added to the number in the ship, which was so crowded that each had scarcely room to turn himself, almost suffocated us. This produced copious perspirations, so that the air soon became unfit for respiration, from a variety of loathsome smells, and brought on a sickness among the slaves, of which many died."</a:t>
            </a:r>
            <a:r>
              <a:rPr lang="en-US" dirty="0" smtClean="0">
                <a:solidFill>
                  <a:srgbClr val="FF6600"/>
                </a:solidFill>
                <a:latin typeface="Arial"/>
                <a:cs typeface="Arial"/>
              </a:rPr>
              <a:t/>
            </a:r>
            <a:br>
              <a:rPr lang="en-US" dirty="0" smtClean="0">
                <a:solidFill>
                  <a:srgbClr val="FF6600"/>
                </a:solidFill>
                <a:latin typeface="Arial"/>
                <a:cs typeface="Arial"/>
              </a:rPr>
            </a:br>
            <a:endParaRPr lang="en-US" dirty="0">
              <a:solidFill>
                <a:srgbClr val="FF6600"/>
              </a:solidFill>
              <a:latin typeface="Arial"/>
              <a:cs typeface="Arial"/>
            </a:endParaRPr>
          </a:p>
        </p:txBody>
      </p:sp>
      <p:sp>
        <p:nvSpPr>
          <p:cNvPr id="2" name="TextBox 1"/>
          <p:cNvSpPr txBox="1"/>
          <p:nvPr/>
        </p:nvSpPr>
        <p:spPr>
          <a:xfrm>
            <a:off x="152400" y="152400"/>
            <a:ext cx="3962400" cy="584776"/>
          </a:xfrm>
          <a:prstGeom prst="rect">
            <a:avLst/>
          </a:prstGeom>
          <a:noFill/>
        </p:spPr>
        <p:txBody>
          <a:bodyPr wrap="square" rtlCol="0">
            <a:spAutoFit/>
          </a:bodyPr>
          <a:lstStyle/>
          <a:p>
            <a:r>
              <a:rPr lang="en-US" sz="3200" dirty="0" smtClean="0">
                <a:solidFill>
                  <a:srgbClr val="FF6600"/>
                </a:solidFill>
                <a:latin typeface="KG HAPPY Solid"/>
                <a:cs typeface="KG HAPPY Solid"/>
              </a:rPr>
              <a:t>On the Ships…</a:t>
            </a:r>
            <a:endParaRPr lang="en-US" sz="3200" dirty="0">
              <a:solidFill>
                <a:srgbClr val="FF6600"/>
              </a:solidFill>
              <a:latin typeface="KG HAPPY Solid"/>
              <a:cs typeface="KG HAPPY Solid"/>
            </a:endParaRPr>
          </a:p>
        </p:txBody>
      </p:sp>
    </p:spTree>
    <p:extLst>
      <p:ext uri="{BB962C8B-B14F-4D97-AF65-F5344CB8AC3E}">
        <p14:creationId xmlns:p14="http://schemas.microsoft.com/office/powerpoint/2010/main" val="450839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960437"/>
            <a:ext cx="6019800" cy="5211763"/>
          </a:xfrm>
        </p:spPr>
        <p:txBody>
          <a:bodyPr>
            <a:normAutofit/>
          </a:bodyPr>
          <a:lstStyle/>
          <a:p>
            <a:pPr marL="0" indent="0">
              <a:buNone/>
            </a:pPr>
            <a:r>
              <a:rPr lang="en-US" sz="1800" i="1" dirty="0" smtClean="0">
                <a:latin typeface="Arial"/>
                <a:cs typeface="Arial"/>
              </a:rPr>
              <a:t>Faced with the nightmarish conditions of the voyage and the unknown future that lay beyond, many Africans preferred to die. But even the choice of suicide was taken away from these persons. From the captain's point of view, his human cargo was extremely valuable and had to be kept alive and, if possible, uninjured. A slave who tried to starve him or herself was tortured. If torture didn't work, the slave was force fed with the help of a contraption called a speculum </a:t>
            </a:r>
            <a:r>
              <a:rPr lang="en-US" sz="1800" i="1" dirty="0" err="1" smtClean="0">
                <a:latin typeface="Arial"/>
                <a:cs typeface="Arial"/>
              </a:rPr>
              <a:t>orum</a:t>
            </a:r>
            <a:r>
              <a:rPr lang="en-US" sz="1800" i="1" dirty="0" smtClean="0">
                <a:latin typeface="Arial"/>
                <a:cs typeface="Arial"/>
              </a:rPr>
              <a:t>, which held the mouth open.</a:t>
            </a:r>
            <a:br>
              <a:rPr lang="en-US" sz="1800" i="1" dirty="0" smtClean="0">
                <a:latin typeface="Arial"/>
                <a:cs typeface="Arial"/>
              </a:rPr>
            </a:br>
            <a:r>
              <a:rPr lang="en-US" sz="1800" i="1" dirty="0" smtClean="0">
                <a:latin typeface="Arial"/>
                <a:cs typeface="Arial"/>
              </a:rPr>
              <a:t/>
            </a:r>
            <a:br>
              <a:rPr lang="en-US" sz="1800" i="1" dirty="0" smtClean="0">
                <a:latin typeface="Arial"/>
                <a:cs typeface="Arial"/>
              </a:rPr>
            </a:br>
            <a:r>
              <a:rPr lang="en-US" sz="1800" i="1" dirty="0" smtClean="0">
                <a:latin typeface="Arial"/>
                <a:cs typeface="Arial"/>
              </a:rPr>
              <a:t>Despite the captain's desire to keep as many slaves as possible alive, Middle Passage mortality rates were high. Although it's difficult to determine how many Africans died in route to the new world, it is now believed that between ten and twenty percent of those transported lost their lives</a:t>
            </a:r>
            <a:r>
              <a:rPr lang="en-US" sz="1800" dirty="0" smtClean="0">
                <a:latin typeface="Arial"/>
                <a:cs typeface="Arial"/>
              </a:rPr>
              <a:t>. </a:t>
            </a:r>
            <a:br>
              <a:rPr lang="en-US" sz="1800" dirty="0" smtClean="0">
                <a:latin typeface="Arial"/>
                <a:cs typeface="Arial"/>
              </a:rPr>
            </a:br>
            <a:endParaRPr lang="en-US" sz="1800" dirty="0">
              <a:latin typeface="Arial"/>
              <a:cs typeface="Arial"/>
            </a:endParaRPr>
          </a:p>
        </p:txBody>
      </p:sp>
    </p:spTree>
    <p:extLst>
      <p:ext uri="{BB962C8B-B14F-4D97-AF65-F5344CB8AC3E}">
        <p14:creationId xmlns:p14="http://schemas.microsoft.com/office/powerpoint/2010/main" val="16820843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KG HAPPY Solid"/>
                <a:cs typeface="KG HAPPY Solid"/>
              </a:rPr>
              <a:t>Helped by “Moses”</a:t>
            </a:r>
            <a:endParaRPr lang="en-US" dirty="0">
              <a:solidFill>
                <a:srgbClr val="FFFFFF"/>
              </a:solidFill>
              <a:latin typeface="KG HAPPY Solid"/>
              <a:cs typeface="KG HAPPY Solid"/>
            </a:endParaRPr>
          </a:p>
        </p:txBody>
      </p:sp>
      <p:sp>
        <p:nvSpPr>
          <p:cNvPr id="3" name="Content Placeholder 2"/>
          <p:cNvSpPr>
            <a:spLocks noGrp="1"/>
          </p:cNvSpPr>
          <p:nvPr>
            <p:ph idx="1"/>
          </p:nvPr>
        </p:nvSpPr>
        <p:spPr/>
        <p:txBody>
          <a:bodyPr/>
          <a:lstStyle/>
          <a:p>
            <a:r>
              <a:rPr lang="en-US" dirty="0" smtClean="0">
                <a:solidFill>
                  <a:schemeClr val="bg1"/>
                </a:solidFill>
              </a:rPr>
              <a:t>Harriet “Moses” Tubman was born a slave in Maryland.</a:t>
            </a:r>
          </a:p>
          <a:p>
            <a:pPr lvl="1"/>
            <a:r>
              <a:rPr lang="en-US" dirty="0" smtClean="0">
                <a:solidFill>
                  <a:schemeClr val="bg1"/>
                </a:solidFill>
              </a:rPr>
              <a:t>1849; escaped to Philadelphia, Pennsylvania (free state)</a:t>
            </a:r>
          </a:p>
          <a:p>
            <a:pPr lvl="1"/>
            <a:r>
              <a:rPr lang="en-US" dirty="0" smtClean="0">
                <a:solidFill>
                  <a:schemeClr val="bg1"/>
                </a:solidFill>
              </a:rPr>
              <a:t>It was a crime to help runaway slaves (Fugitive Slave Law 1850)</a:t>
            </a:r>
          </a:p>
          <a:p>
            <a:pPr lvl="1"/>
            <a:r>
              <a:rPr lang="en-US" dirty="0" smtClean="0">
                <a:solidFill>
                  <a:schemeClr val="bg1"/>
                </a:solidFill>
              </a:rPr>
              <a:t>Made 19 rescue trips </a:t>
            </a:r>
          </a:p>
          <a:p>
            <a:pPr lvl="1"/>
            <a:r>
              <a:rPr lang="en-US" dirty="0" smtClean="0">
                <a:solidFill>
                  <a:schemeClr val="bg1"/>
                </a:solidFill>
              </a:rPr>
              <a:t>Helped more than 300 slaves to freedom using the underground railroad</a:t>
            </a:r>
            <a:endParaRPr lang="en-US" dirty="0">
              <a:solidFill>
                <a:schemeClr val="bg1"/>
              </a:solidFill>
            </a:endParaRPr>
          </a:p>
        </p:txBody>
      </p:sp>
    </p:spTree>
    <p:extLst>
      <p:ext uri="{BB962C8B-B14F-4D97-AF65-F5344CB8AC3E}">
        <p14:creationId xmlns:p14="http://schemas.microsoft.com/office/powerpoint/2010/main" val="19949721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solidFill>
                  <a:srgbClr val="FFFFFF"/>
                </a:solidFill>
                <a:effectLst>
                  <a:glow rad="228600">
                    <a:schemeClr val="accent3">
                      <a:satMod val="175000"/>
                      <a:alpha val="40000"/>
                    </a:schemeClr>
                  </a:glow>
                </a:effectLst>
                <a:latin typeface="KG HAPPY Solid"/>
                <a:cs typeface="KG HAPPY Solid"/>
              </a:rPr>
              <a:t>Underground Railroad</a:t>
            </a:r>
            <a:endParaRPr lang="en-US" sz="3600" dirty="0">
              <a:solidFill>
                <a:srgbClr val="FFFFFF"/>
              </a:solidFill>
              <a:effectLst>
                <a:glow rad="228600">
                  <a:schemeClr val="accent3">
                    <a:satMod val="175000"/>
                    <a:alpha val="40000"/>
                  </a:schemeClr>
                </a:glow>
              </a:effectLst>
              <a:latin typeface="KG HAPPY Solid"/>
              <a:cs typeface="KG HAPPY Solid"/>
            </a:endParaRPr>
          </a:p>
        </p:txBody>
      </p:sp>
      <p:sp>
        <p:nvSpPr>
          <p:cNvPr id="4" name="Rectangle 3"/>
          <p:cNvSpPr/>
          <p:nvPr/>
        </p:nvSpPr>
        <p:spPr>
          <a:xfrm>
            <a:off x="76200" y="914400"/>
            <a:ext cx="4114800" cy="5878534"/>
          </a:xfrm>
          <a:prstGeom prst="rect">
            <a:avLst/>
          </a:prstGeom>
        </p:spPr>
        <p:txBody>
          <a:bodyPr wrap="square">
            <a:spAutoFit/>
          </a:bodyPr>
          <a:lstStyle/>
          <a:p>
            <a:r>
              <a:rPr lang="en-US" dirty="0" smtClean="0">
                <a:solidFill>
                  <a:srgbClr val="FFFFFF"/>
                </a:solidFill>
                <a:effectLst>
                  <a:glow rad="228600">
                    <a:schemeClr val="accent3">
                      <a:satMod val="175000"/>
                      <a:alpha val="40000"/>
                    </a:schemeClr>
                  </a:glow>
                </a:effectLst>
                <a:latin typeface="KG HAPPY Solid"/>
                <a:cs typeface="KG HAPPY Solid"/>
              </a:rPr>
              <a:t>What was it?</a:t>
            </a:r>
          </a:p>
          <a:p>
            <a:r>
              <a:rPr lang="en-US" sz="1600" dirty="0">
                <a:solidFill>
                  <a:srgbClr val="FFFFFF"/>
                </a:solidFill>
                <a:latin typeface="Arial"/>
                <a:cs typeface="Arial"/>
              </a:rPr>
              <a:t>A</a:t>
            </a:r>
            <a:r>
              <a:rPr lang="en-US" sz="1600" dirty="0" smtClean="0">
                <a:solidFill>
                  <a:srgbClr val="FFFFFF"/>
                </a:solidFill>
                <a:latin typeface="Arial"/>
                <a:cs typeface="Arial"/>
              </a:rPr>
              <a:t> </a:t>
            </a:r>
            <a:r>
              <a:rPr lang="en-US" sz="1600" dirty="0">
                <a:solidFill>
                  <a:srgbClr val="FFFFFF"/>
                </a:solidFill>
                <a:latin typeface="Arial"/>
                <a:cs typeface="Arial"/>
              </a:rPr>
              <a:t>vast network of people who helped fugitive slaves escape to the North and to </a:t>
            </a:r>
            <a:r>
              <a:rPr lang="en-US" sz="1600" dirty="0" smtClean="0">
                <a:solidFill>
                  <a:srgbClr val="FFFFFF"/>
                </a:solidFill>
                <a:latin typeface="Arial"/>
                <a:cs typeface="Arial"/>
              </a:rPr>
              <a:t>Canada</a:t>
            </a:r>
            <a:endParaRPr lang="en-US" sz="1600" dirty="0">
              <a:solidFill>
                <a:srgbClr val="FFFFFF"/>
              </a:solidFill>
              <a:latin typeface="Arial"/>
              <a:cs typeface="Arial"/>
            </a:endParaRPr>
          </a:p>
          <a:p>
            <a:endParaRPr lang="en-US" dirty="0" smtClean="0">
              <a:solidFill>
                <a:srgbClr val="FFFFFF"/>
              </a:solidFill>
            </a:endParaRPr>
          </a:p>
          <a:p>
            <a:r>
              <a:rPr lang="en-US" dirty="0" smtClean="0">
                <a:solidFill>
                  <a:srgbClr val="FFFFFF"/>
                </a:solidFill>
                <a:effectLst>
                  <a:glow rad="228600">
                    <a:schemeClr val="accent3">
                      <a:satMod val="175000"/>
                      <a:alpha val="40000"/>
                    </a:schemeClr>
                  </a:glow>
                </a:effectLst>
                <a:latin typeface="KG HAPPY Solid"/>
                <a:cs typeface="KG HAPPY Solid"/>
              </a:rPr>
              <a:t>Who ran it?</a:t>
            </a:r>
            <a:endParaRPr lang="en-US" dirty="0">
              <a:solidFill>
                <a:srgbClr val="FFFFFF"/>
              </a:solidFill>
              <a:effectLst>
                <a:glow rad="228600">
                  <a:schemeClr val="accent3">
                    <a:satMod val="175000"/>
                    <a:alpha val="40000"/>
                  </a:schemeClr>
                </a:glow>
              </a:effectLst>
              <a:latin typeface="KG HAPPY Solid"/>
              <a:cs typeface="KG HAPPY Solid"/>
            </a:endParaRPr>
          </a:p>
          <a:p>
            <a:r>
              <a:rPr lang="en-US" sz="1600" dirty="0" smtClean="0">
                <a:solidFill>
                  <a:srgbClr val="FFFFFF"/>
                </a:solidFill>
                <a:latin typeface="Arial"/>
                <a:cs typeface="Arial"/>
              </a:rPr>
              <a:t>It was </a:t>
            </a:r>
            <a:r>
              <a:rPr lang="en-US" sz="1600" dirty="0">
                <a:solidFill>
                  <a:srgbClr val="FFFFFF"/>
                </a:solidFill>
                <a:latin typeface="Arial"/>
                <a:cs typeface="Arial"/>
              </a:rPr>
              <a:t>not run by any single organization or person. Rather, it consisted of many individuals -- many whites but </a:t>
            </a:r>
            <a:r>
              <a:rPr lang="en-US" sz="1600" dirty="0" smtClean="0">
                <a:solidFill>
                  <a:srgbClr val="FFFFFF"/>
                </a:solidFill>
                <a:latin typeface="Arial"/>
                <a:cs typeface="Arial"/>
              </a:rPr>
              <a:t>predominantly blacks. </a:t>
            </a:r>
          </a:p>
          <a:p>
            <a:endParaRPr lang="en-US" sz="1600" dirty="0">
              <a:solidFill>
                <a:srgbClr val="FFFFFF"/>
              </a:solidFill>
              <a:latin typeface="Arial"/>
              <a:cs typeface="Arial"/>
            </a:endParaRPr>
          </a:p>
          <a:p>
            <a:pPr marL="285750" indent="-285750">
              <a:buFont typeface="Arial"/>
              <a:buChar char="•"/>
            </a:pPr>
            <a:r>
              <a:rPr lang="en-US" sz="1600" dirty="0">
                <a:solidFill>
                  <a:srgbClr val="FFFFFF"/>
                </a:solidFill>
                <a:latin typeface="Arial"/>
                <a:cs typeface="Arial"/>
              </a:rPr>
              <a:t>A</a:t>
            </a:r>
            <a:r>
              <a:rPr lang="en-US" sz="1600" dirty="0" smtClean="0">
                <a:solidFill>
                  <a:srgbClr val="FFFFFF"/>
                </a:solidFill>
                <a:latin typeface="Arial"/>
                <a:cs typeface="Arial"/>
              </a:rPr>
              <a:t>ccording </a:t>
            </a:r>
            <a:r>
              <a:rPr lang="en-US" sz="1600" dirty="0">
                <a:solidFill>
                  <a:srgbClr val="FFFFFF"/>
                </a:solidFill>
                <a:latin typeface="Arial"/>
                <a:cs typeface="Arial"/>
              </a:rPr>
              <a:t>to one estimate, the South lost 100,000 slaves between 1810 and </a:t>
            </a:r>
            <a:r>
              <a:rPr lang="en-US" sz="1600" dirty="0" smtClean="0">
                <a:solidFill>
                  <a:srgbClr val="FFFFFF"/>
                </a:solidFill>
                <a:latin typeface="Arial"/>
                <a:cs typeface="Arial"/>
              </a:rPr>
              <a:t>1850</a:t>
            </a:r>
          </a:p>
          <a:p>
            <a:pPr marL="285750" indent="-285750">
              <a:buFont typeface="Arial"/>
              <a:buChar char="•"/>
            </a:pPr>
            <a:r>
              <a:rPr lang="en-US" sz="1600" dirty="0">
                <a:solidFill>
                  <a:srgbClr val="FFFFFF"/>
                </a:solidFill>
                <a:latin typeface="Arial"/>
                <a:cs typeface="Arial"/>
              </a:rPr>
              <a:t>H</a:t>
            </a:r>
            <a:r>
              <a:rPr lang="en-US" sz="1600" dirty="0" smtClean="0">
                <a:solidFill>
                  <a:srgbClr val="FFFFFF"/>
                </a:solidFill>
                <a:latin typeface="Arial"/>
                <a:cs typeface="Arial"/>
              </a:rPr>
              <a:t>omes </a:t>
            </a:r>
            <a:r>
              <a:rPr lang="en-US" sz="1600" dirty="0">
                <a:solidFill>
                  <a:srgbClr val="FFFFFF"/>
                </a:solidFill>
                <a:latin typeface="Arial"/>
                <a:cs typeface="Arial"/>
              </a:rPr>
              <a:t>and businesses where fugitives would rest and eat were called "stations" and "depots" and were run by "stationmasters" </a:t>
            </a:r>
          </a:p>
          <a:p>
            <a:pPr marL="285750" indent="-285750">
              <a:buFont typeface="Arial"/>
              <a:buChar char="•"/>
            </a:pPr>
            <a:r>
              <a:rPr lang="en-US" sz="1600" dirty="0">
                <a:solidFill>
                  <a:srgbClr val="FFFFFF"/>
                </a:solidFill>
                <a:latin typeface="Arial"/>
                <a:cs typeface="Arial"/>
              </a:rPr>
              <a:t>Those who contributed money or goods were "stockholders," and the "conductor" was responsible for moving fugitives from one station to the next. </a:t>
            </a:r>
          </a:p>
          <a:p>
            <a:pPr marL="285750" indent="-285750">
              <a:buFont typeface="Arial"/>
              <a:buChar char="•"/>
            </a:pPr>
            <a:r>
              <a:rPr lang="en-US" dirty="0" smtClean="0"/>
              <a:t>.</a:t>
            </a:r>
            <a:endParaRPr lang="en-US" dirty="0"/>
          </a:p>
        </p:txBody>
      </p:sp>
      <p:sp>
        <p:nvSpPr>
          <p:cNvPr id="6" name="Rectangle 5"/>
          <p:cNvSpPr/>
          <p:nvPr/>
        </p:nvSpPr>
        <p:spPr>
          <a:xfrm>
            <a:off x="4963643" y="838200"/>
            <a:ext cx="3951757" cy="6055505"/>
          </a:xfrm>
          <a:prstGeom prst="rect">
            <a:avLst/>
          </a:prstGeom>
        </p:spPr>
        <p:txBody>
          <a:bodyPr wrap="square">
            <a:spAutoFit/>
          </a:bodyPr>
          <a:lstStyle/>
          <a:p>
            <a:pPr marL="285750" indent="-285750">
              <a:buFont typeface="Arial"/>
              <a:buChar char="•"/>
            </a:pPr>
            <a:r>
              <a:rPr lang="en-US" sz="1550" dirty="0" smtClean="0">
                <a:solidFill>
                  <a:srgbClr val="FFFFFF"/>
                </a:solidFill>
                <a:latin typeface="Arial"/>
                <a:cs typeface="Arial"/>
              </a:rPr>
              <a:t>The </a:t>
            </a:r>
            <a:r>
              <a:rPr lang="en-US" sz="1550" dirty="0">
                <a:solidFill>
                  <a:srgbClr val="FFFFFF"/>
                </a:solidFill>
                <a:latin typeface="Arial"/>
                <a:cs typeface="Arial"/>
              </a:rPr>
              <a:t>first step was to escape from the slaveholder. </a:t>
            </a:r>
            <a:endParaRPr lang="en-US" sz="1550" dirty="0" smtClean="0">
              <a:solidFill>
                <a:srgbClr val="FFFFFF"/>
              </a:solidFill>
              <a:latin typeface="Arial"/>
              <a:cs typeface="Arial"/>
            </a:endParaRPr>
          </a:p>
          <a:p>
            <a:pPr marL="285750" indent="-285750">
              <a:buFont typeface="Arial"/>
              <a:buChar char="•"/>
            </a:pPr>
            <a:r>
              <a:rPr lang="en-US" sz="1550" dirty="0" smtClean="0">
                <a:solidFill>
                  <a:srgbClr val="FFFFFF"/>
                </a:solidFill>
                <a:latin typeface="Arial"/>
                <a:cs typeface="Arial"/>
              </a:rPr>
              <a:t>Sometimes </a:t>
            </a:r>
            <a:r>
              <a:rPr lang="en-US" sz="1550" dirty="0">
                <a:solidFill>
                  <a:srgbClr val="FFFFFF"/>
                </a:solidFill>
                <a:latin typeface="Arial"/>
                <a:cs typeface="Arial"/>
              </a:rPr>
              <a:t>a "conductor," posing as a slave, would enter a plantation and then guide the runaways northward</a:t>
            </a:r>
            <a:r>
              <a:rPr lang="en-US" sz="1550" dirty="0" smtClean="0">
                <a:solidFill>
                  <a:srgbClr val="FFFFFF"/>
                </a:solidFill>
                <a:latin typeface="Arial"/>
                <a:cs typeface="Arial"/>
              </a:rPr>
              <a:t>.</a:t>
            </a:r>
          </a:p>
          <a:p>
            <a:pPr marL="285750" indent="-285750">
              <a:buFont typeface="Arial"/>
              <a:buChar char="•"/>
            </a:pPr>
            <a:r>
              <a:rPr lang="en-US" sz="1550" dirty="0" smtClean="0">
                <a:solidFill>
                  <a:srgbClr val="FFFFFF"/>
                </a:solidFill>
                <a:latin typeface="Arial"/>
                <a:cs typeface="Arial"/>
              </a:rPr>
              <a:t>The </a:t>
            </a:r>
            <a:r>
              <a:rPr lang="en-US" sz="1550" dirty="0">
                <a:solidFill>
                  <a:srgbClr val="FFFFFF"/>
                </a:solidFill>
                <a:latin typeface="Arial"/>
                <a:cs typeface="Arial"/>
              </a:rPr>
              <a:t>fugitives would move at night. </a:t>
            </a:r>
            <a:endParaRPr lang="en-US" sz="1550" dirty="0" smtClean="0">
              <a:solidFill>
                <a:srgbClr val="FFFFFF"/>
              </a:solidFill>
              <a:latin typeface="Arial"/>
              <a:cs typeface="Arial"/>
            </a:endParaRPr>
          </a:p>
          <a:p>
            <a:pPr marL="285750" indent="-285750">
              <a:buFont typeface="Arial"/>
              <a:buChar char="•"/>
            </a:pPr>
            <a:r>
              <a:rPr lang="en-US" sz="1550" dirty="0" smtClean="0">
                <a:solidFill>
                  <a:srgbClr val="FFFFFF"/>
                </a:solidFill>
                <a:latin typeface="Arial"/>
                <a:cs typeface="Arial"/>
              </a:rPr>
              <a:t>They </a:t>
            </a:r>
            <a:r>
              <a:rPr lang="en-US" sz="1550" dirty="0">
                <a:solidFill>
                  <a:srgbClr val="FFFFFF"/>
                </a:solidFill>
                <a:latin typeface="Arial"/>
                <a:cs typeface="Arial"/>
              </a:rPr>
              <a:t>would generally travel between 10 and 20 miles to the next station, where they would rest and eat, hiding in barns and other out-of-the-way places. </a:t>
            </a:r>
            <a:endParaRPr lang="en-US" sz="1550" dirty="0" smtClean="0">
              <a:solidFill>
                <a:srgbClr val="FFFFFF"/>
              </a:solidFill>
              <a:latin typeface="Arial"/>
              <a:cs typeface="Arial"/>
            </a:endParaRPr>
          </a:p>
          <a:p>
            <a:pPr marL="285750" indent="-285750">
              <a:buFont typeface="Arial"/>
              <a:buChar char="•"/>
            </a:pPr>
            <a:r>
              <a:rPr lang="en-US" sz="1550" dirty="0" smtClean="0">
                <a:solidFill>
                  <a:srgbClr val="FFFFFF"/>
                </a:solidFill>
                <a:latin typeface="Arial"/>
                <a:cs typeface="Arial"/>
              </a:rPr>
              <a:t>While </a:t>
            </a:r>
            <a:r>
              <a:rPr lang="en-US" sz="1550" dirty="0">
                <a:solidFill>
                  <a:srgbClr val="FFFFFF"/>
                </a:solidFill>
                <a:latin typeface="Arial"/>
                <a:cs typeface="Arial"/>
              </a:rPr>
              <a:t>they waited, a message would be sent to the next station to alert its stationmaster. </a:t>
            </a:r>
          </a:p>
          <a:p>
            <a:pPr marL="285750" indent="-285750">
              <a:buFont typeface="Arial"/>
              <a:buChar char="•"/>
            </a:pPr>
            <a:r>
              <a:rPr lang="en-US" sz="1550" dirty="0">
                <a:solidFill>
                  <a:srgbClr val="FFFFFF"/>
                </a:solidFill>
                <a:latin typeface="Arial"/>
                <a:cs typeface="Arial"/>
              </a:rPr>
              <a:t>F</a:t>
            </a:r>
            <a:r>
              <a:rPr lang="en-US" sz="1550" dirty="0" smtClean="0">
                <a:solidFill>
                  <a:srgbClr val="FFFFFF"/>
                </a:solidFill>
                <a:latin typeface="Arial"/>
                <a:cs typeface="Arial"/>
              </a:rPr>
              <a:t>ugitives </a:t>
            </a:r>
            <a:r>
              <a:rPr lang="en-US" sz="1550" dirty="0">
                <a:solidFill>
                  <a:srgbClr val="FFFFFF"/>
                </a:solidFill>
                <a:latin typeface="Arial"/>
                <a:cs typeface="Arial"/>
              </a:rPr>
              <a:t>would also travel by train and boat </a:t>
            </a:r>
            <a:endParaRPr lang="en-US" sz="1550" dirty="0" smtClean="0">
              <a:solidFill>
                <a:srgbClr val="FFFFFF"/>
              </a:solidFill>
              <a:latin typeface="Arial"/>
              <a:cs typeface="Arial"/>
            </a:endParaRPr>
          </a:p>
          <a:p>
            <a:pPr marL="285750" indent="-285750">
              <a:buFont typeface="Arial"/>
              <a:buChar char="•"/>
            </a:pPr>
            <a:r>
              <a:rPr lang="en-US" sz="1550" dirty="0" smtClean="0">
                <a:solidFill>
                  <a:srgbClr val="FFFFFF"/>
                </a:solidFill>
                <a:latin typeface="Arial"/>
                <a:cs typeface="Arial"/>
              </a:rPr>
              <a:t>Money was needed for transportation and </a:t>
            </a:r>
            <a:r>
              <a:rPr lang="en-US" sz="1550" dirty="0">
                <a:solidFill>
                  <a:srgbClr val="FFFFFF"/>
                </a:solidFill>
                <a:latin typeface="Arial"/>
                <a:cs typeface="Arial"/>
              </a:rPr>
              <a:t>to improve the appearance of the runaways -- a black man, woman, or child in tattered clothes would invariably attract suspicious </a:t>
            </a:r>
            <a:r>
              <a:rPr lang="en-US" sz="1550" dirty="0" smtClean="0">
                <a:solidFill>
                  <a:srgbClr val="FFFFFF"/>
                </a:solidFill>
                <a:latin typeface="Arial"/>
                <a:cs typeface="Arial"/>
              </a:rPr>
              <a:t>eyes—money </a:t>
            </a:r>
            <a:r>
              <a:rPr lang="en-US" sz="1550" dirty="0">
                <a:solidFill>
                  <a:srgbClr val="FFFFFF"/>
                </a:solidFill>
                <a:latin typeface="Arial"/>
                <a:cs typeface="Arial"/>
              </a:rPr>
              <a:t>was donated by individuals and also raised by various </a:t>
            </a:r>
            <a:r>
              <a:rPr lang="en-US" sz="1550" dirty="0" smtClean="0">
                <a:solidFill>
                  <a:srgbClr val="FFFFFF"/>
                </a:solidFill>
                <a:latin typeface="Arial"/>
                <a:cs typeface="Arial"/>
              </a:rPr>
              <a:t>groups.</a:t>
            </a:r>
          </a:p>
          <a:p>
            <a:pPr marL="285750" indent="-285750">
              <a:buFont typeface="Arial"/>
              <a:buChar char="•"/>
            </a:pPr>
            <a:r>
              <a:rPr lang="en-US" sz="1550" dirty="0" smtClean="0">
                <a:solidFill>
                  <a:srgbClr val="FFFFFF"/>
                </a:solidFill>
                <a:latin typeface="Arial"/>
                <a:cs typeface="Arial"/>
              </a:rPr>
              <a:t>Bounty hunters were paid for capturing runaway slaves (often chased with bloodhounds)</a:t>
            </a:r>
            <a:endParaRPr lang="en-US" sz="1550" dirty="0">
              <a:solidFill>
                <a:srgbClr val="FFFFFF"/>
              </a:solidFill>
              <a:latin typeface="Arial"/>
              <a:cs typeface="Arial"/>
            </a:endParaRPr>
          </a:p>
        </p:txBody>
      </p:sp>
      <p:cxnSp>
        <p:nvCxnSpPr>
          <p:cNvPr id="8" name="Straight Connector 7"/>
          <p:cNvCxnSpPr/>
          <p:nvPr/>
        </p:nvCxnSpPr>
        <p:spPr>
          <a:xfrm>
            <a:off x="4724400" y="1066800"/>
            <a:ext cx="0" cy="6019800"/>
          </a:xfrm>
          <a:prstGeom prst="line">
            <a:avLst/>
          </a:prstGeom>
          <a:ln>
            <a:solidFill>
              <a:srgbClr val="FF6600"/>
            </a:solidFill>
            <a:prstDash val="lgDashDot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60589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rgbClr val="FF0000"/>
                </a:solidFill>
                <a:latin typeface="KG HAPPY Solid"/>
                <a:cs typeface="KG HAPPY Solid"/>
              </a:rPr>
              <a:t>Causes of Division</a:t>
            </a:r>
            <a:endParaRPr lang="en-US" dirty="0">
              <a:solidFill>
                <a:srgbClr val="FF0000"/>
              </a:solidFill>
              <a:latin typeface="KG HAPPY Solid"/>
              <a:cs typeface="KG HAPPY Solid"/>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solidFill>
                  <a:schemeClr val="bg1"/>
                </a:solidFill>
                <a:effectLst>
                  <a:outerShdw blurRad="38100" dist="38100" dir="2700000" algn="tl">
                    <a:srgbClr val="000000">
                      <a:alpha val="43137"/>
                    </a:srgbClr>
                  </a:outerShdw>
                </a:effectLst>
              </a:rPr>
              <a:t>Missouri Compromise: (1820)</a:t>
            </a:r>
            <a:br>
              <a:rPr lang="en-US" b="1" dirty="0" smtClean="0">
                <a:solidFill>
                  <a:schemeClr val="bg1"/>
                </a:solidFill>
                <a:effectLst>
                  <a:outerShdw blurRad="38100" dist="38100" dir="2700000" algn="tl">
                    <a:srgbClr val="000000">
                      <a:alpha val="43137"/>
                    </a:srgbClr>
                  </a:outerShdw>
                </a:effectLst>
              </a:rPr>
            </a:b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52800" y="1447800"/>
            <a:ext cx="5334000" cy="4953000"/>
          </a:xfrm>
        </p:spPr>
        <p:txBody>
          <a:bodyPr>
            <a:normAutofit fontScale="85000" lnSpcReduction="10000"/>
          </a:bodyPr>
          <a:lstStyle/>
          <a:p>
            <a:r>
              <a:rPr lang="en-US" dirty="0" smtClean="0">
                <a:solidFill>
                  <a:schemeClr val="bg1"/>
                </a:solidFill>
              </a:rPr>
              <a:t>Missouri wanted to join the Union as a slave state. </a:t>
            </a:r>
          </a:p>
          <a:p>
            <a:r>
              <a:rPr lang="en-US" dirty="0" smtClean="0">
                <a:solidFill>
                  <a:schemeClr val="bg1"/>
                </a:solidFill>
              </a:rPr>
              <a:t>After two years of debate, the Missouri Compromise was agreed upon. </a:t>
            </a:r>
          </a:p>
          <a:p>
            <a:pPr lvl="1"/>
            <a:r>
              <a:rPr lang="en-US" dirty="0" smtClean="0">
                <a:solidFill>
                  <a:schemeClr val="bg1"/>
                </a:solidFill>
              </a:rPr>
              <a:t>admitted Missouri to the Union as a slave state and </a:t>
            </a:r>
          </a:p>
          <a:p>
            <a:pPr lvl="1"/>
            <a:r>
              <a:rPr lang="en-US" dirty="0" smtClean="0">
                <a:solidFill>
                  <a:schemeClr val="bg1"/>
                </a:solidFill>
              </a:rPr>
              <a:t>admitted Maine as a free state to </a:t>
            </a:r>
          </a:p>
          <a:p>
            <a:pPr lvl="1"/>
            <a:r>
              <a:rPr lang="en-US" dirty="0" smtClean="0">
                <a:solidFill>
                  <a:schemeClr val="bg1"/>
                </a:solidFill>
              </a:rPr>
              <a:t>maintain the balance in the Senate.  </a:t>
            </a:r>
          </a:p>
          <a:p>
            <a:pPr lvl="1"/>
            <a:r>
              <a:rPr lang="en-US" dirty="0" smtClean="0">
                <a:solidFill>
                  <a:schemeClr val="bg1"/>
                </a:solidFill>
              </a:rPr>
              <a:t>prohibited slavery north of latitude 36° 30’,with the exception of Missouri, and allowed it south of that line.</a:t>
            </a:r>
            <a:endParaRPr lang="en-US" dirty="0">
              <a:solidFill>
                <a:schemeClr val="bg1"/>
              </a:solidFill>
            </a:endParaRPr>
          </a:p>
        </p:txBody>
      </p:sp>
      <p:pic>
        <p:nvPicPr>
          <p:cNvPr id="18434" name="Picture 2" descr="http://www.usmint.gov/kids/teachers/statequarterday/images/stOutline_mo.gif"/>
          <p:cNvPicPr>
            <a:picLocks noChangeAspect="1" noChangeArrowheads="1"/>
          </p:cNvPicPr>
          <p:nvPr/>
        </p:nvPicPr>
        <p:blipFill>
          <a:blip r:embed="rId2" cstate="print"/>
          <a:srcRect/>
          <a:stretch>
            <a:fillRect/>
          </a:stretch>
        </p:blipFill>
        <p:spPr bwMode="auto">
          <a:xfrm>
            <a:off x="304800" y="1905000"/>
            <a:ext cx="3124198" cy="3124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descr="http://teachers.henrico.k12.va.us/tucker/strusky_m/webquests/VUS6_madisonmonroe/Missouri_Compromise_map.jpg"/>
          <p:cNvPicPr>
            <a:picLocks noChangeAspect="1" noChangeArrowheads="1"/>
          </p:cNvPicPr>
          <p:nvPr/>
        </p:nvPicPr>
        <p:blipFill>
          <a:blip r:embed="rId2" cstate="print"/>
          <a:srcRect t="2979" r="2740" b="5426"/>
          <a:stretch>
            <a:fillRect/>
          </a:stretch>
        </p:blipFill>
        <p:spPr bwMode="auto">
          <a:xfrm>
            <a:off x="0" y="0"/>
            <a:ext cx="9144000" cy="6858000"/>
          </a:xfrm>
          <a:prstGeom prst="rect">
            <a:avLst/>
          </a:prstGeom>
          <a:noFill/>
        </p:spPr>
      </p:pic>
      <p:sp>
        <p:nvSpPr>
          <p:cNvPr id="5" name="Rectangle 4"/>
          <p:cNvSpPr/>
          <p:nvPr/>
        </p:nvSpPr>
        <p:spPr>
          <a:xfrm>
            <a:off x="1752600" y="0"/>
            <a:ext cx="4191000" cy="685800"/>
          </a:xfrm>
          <a:prstGeom prst="rect">
            <a:avLst/>
          </a:prstGeom>
          <a:noFill/>
        </p:spPr>
        <p:txBody>
          <a:bodyPr wrap="none" lIns="91440" tIns="45720" rIns="91440" bIns="45720">
            <a:prstTxWarp prst="textTriangle">
              <a:avLst/>
            </a:prstTxWarp>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Missouri Compromise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ight Arrow 5"/>
          <p:cNvSpPr/>
          <p:nvPr/>
        </p:nvSpPr>
        <p:spPr>
          <a:xfrm>
            <a:off x="2819400" y="3429000"/>
            <a:ext cx="1143000" cy="533400"/>
          </a:xfrm>
          <a:prstGeom prst="rightArrow">
            <a:avLst/>
          </a:prstGeom>
          <a:solidFill>
            <a:srgbClr val="FA1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Arial Black" pitchFamily="34" charset="0"/>
              </a:rPr>
              <a:t>What Causes War?</a:t>
            </a:r>
            <a:endParaRPr lang="en-US" dirty="0">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1066800" y="1600200"/>
            <a:ext cx="7543800" cy="4525963"/>
          </a:xfrm>
        </p:spPr>
        <p:txBody>
          <a:bodyPr>
            <a:normAutofit/>
          </a:bodyPr>
          <a:lstStyle/>
          <a:p>
            <a:r>
              <a:rPr lang="en-US" sz="4400" i="1" dirty="0" smtClean="0"/>
              <a:t>Brainstorm at least 8 ideas as possible with group members</a:t>
            </a:r>
          </a:p>
          <a:p>
            <a:pPr lvl="1"/>
            <a:r>
              <a:rPr lang="en-US" sz="4000" i="1" dirty="0" smtClean="0"/>
              <a:t>List on poster</a:t>
            </a:r>
          </a:p>
          <a:p>
            <a:pPr lvl="1"/>
            <a:r>
              <a:rPr lang="en-US" sz="4000" i="1" dirty="0" smtClean="0"/>
              <a:t>In color</a:t>
            </a:r>
            <a:endParaRPr lang="en-US" sz="4000" i="1" dirty="0"/>
          </a:p>
        </p:txBody>
      </p:sp>
      <p:pic>
        <p:nvPicPr>
          <p:cNvPr id="18434" name="Picture 2" descr="http://www.clipartheaven.com/clipart/business_&amp;_office/cartoons_(a_-_c)/brainstorm.gif"/>
          <p:cNvPicPr>
            <a:picLocks noChangeAspect="1" noChangeArrowheads="1"/>
          </p:cNvPicPr>
          <p:nvPr/>
        </p:nvPicPr>
        <p:blipFill>
          <a:blip r:embed="rId3" cstate="print"/>
          <a:srcRect/>
          <a:stretch>
            <a:fillRect/>
          </a:stretch>
        </p:blipFill>
        <p:spPr bwMode="auto">
          <a:xfrm>
            <a:off x="4800600" y="3352800"/>
            <a:ext cx="3674218"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03915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bg1"/>
                </a:solidFill>
                <a:effectLst>
                  <a:outerShdw blurRad="38100" dist="38100" dir="2700000" algn="tl">
                    <a:srgbClr val="000000">
                      <a:alpha val="43137"/>
                    </a:srgbClr>
                  </a:outerShdw>
                </a:effectLst>
              </a:rPr>
              <a:t>Nat Turner’s Rebellion (1831)</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smtClean="0">
                <a:solidFill>
                  <a:schemeClr val="bg1"/>
                </a:solidFill>
              </a:rPr>
              <a:t>Nat Turner, a slave, along with about 60 other slaves led a violent rebellion.</a:t>
            </a:r>
          </a:p>
          <a:p>
            <a:pPr lvl="1"/>
            <a:r>
              <a:rPr lang="en-US" dirty="0" smtClean="0">
                <a:solidFill>
                  <a:schemeClr val="bg1"/>
                </a:solidFill>
              </a:rPr>
              <a:t>Result: 50 Virginians dead  </a:t>
            </a:r>
          </a:p>
          <a:p>
            <a:pPr lvl="1"/>
            <a:r>
              <a:rPr lang="en-US" dirty="0" smtClean="0">
                <a:solidFill>
                  <a:schemeClr val="bg1"/>
                </a:solidFill>
              </a:rPr>
              <a:t>Turner and many others were executed</a:t>
            </a:r>
          </a:p>
          <a:p>
            <a:r>
              <a:rPr lang="en-US" dirty="0" smtClean="0">
                <a:solidFill>
                  <a:schemeClr val="bg1"/>
                </a:solidFill>
              </a:rPr>
              <a:t>Nat Turner’s Rebellion struck long-term fear in the hearts of slave owners.</a:t>
            </a:r>
          </a:p>
          <a:p>
            <a:pPr lvl="1"/>
            <a:r>
              <a:rPr lang="en-US" dirty="0" smtClean="0">
                <a:solidFill>
                  <a:schemeClr val="bg1"/>
                </a:solidFill>
              </a:rPr>
              <a:t>Result: caused them to place new restrictions on slaves</a:t>
            </a:r>
          </a:p>
          <a:p>
            <a:pPr lvl="1"/>
            <a:r>
              <a:rPr lang="en-US" dirty="0" smtClean="0">
                <a:solidFill>
                  <a:schemeClr val="bg1"/>
                </a:solidFill>
              </a:rPr>
              <a:t>prompted a national debate on the slavery question.</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chemeClr val="bg1"/>
                </a:solidFill>
                <a:effectLst>
                  <a:outerShdw blurRad="38100" dist="38100" dir="2700000" algn="tl">
                    <a:srgbClr val="000000">
                      <a:alpha val="43137"/>
                    </a:srgbClr>
                  </a:outerShdw>
                </a:effectLst>
              </a:rPr>
              <a:t>Compromise of 1850</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solidFill>
                  <a:schemeClr val="bg1"/>
                </a:solidFill>
              </a:rPr>
              <a:t>Disagreements erupted over whether land acquired from Mexico would become slave or free states. </a:t>
            </a:r>
          </a:p>
          <a:p>
            <a:r>
              <a:rPr lang="en-US" dirty="0" smtClean="0">
                <a:solidFill>
                  <a:schemeClr val="bg1"/>
                </a:solidFill>
              </a:rPr>
              <a:t>The compromise admitted California as a free state.</a:t>
            </a:r>
          </a:p>
          <a:p>
            <a:r>
              <a:rPr lang="en-US" dirty="0" smtClean="0">
                <a:solidFill>
                  <a:schemeClr val="bg1"/>
                </a:solidFill>
              </a:rPr>
              <a:t>New Mexico, Nevada, Arizona, and Utah were allowed to decide whether or not to permit slavery in their territories when they applied for statehood. </a:t>
            </a:r>
          </a:p>
          <a:p>
            <a:r>
              <a:rPr lang="en-US" dirty="0" smtClean="0">
                <a:solidFill>
                  <a:schemeClr val="bg1"/>
                </a:solidFill>
              </a:rPr>
              <a:t>The compromise included the Fugitive Slave Act</a:t>
            </a:r>
          </a:p>
          <a:p>
            <a:pPr lvl="1"/>
            <a:r>
              <a:rPr lang="en-US" dirty="0" smtClean="0">
                <a:solidFill>
                  <a:schemeClr val="bg1"/>
                </a:solidFill>
              </a:rPr>
              <a:t>denied captured blacks legal power to prove their freedom</a:t>
            </a:r>
          </a:p>
          <a:p>
            <a:pPr lvl="1"/>
            <a:r>
              <a:rPr lang="en-US" dirty="0" smtClean="0">
                <a:solidFill>
                  <a:schemeClr val="bg1"/>
                </a:solidFill>
              </a:rPr>
              <a:t>required U.S. marshals and deputies to help slave owners capture their property. </a:t>
            </a:r>
          </a:p>
          <a:p>
            <a:pPr lvl="1"/>
            <a:r>
              <a:rPr lang="en-US" dirty="0" smtClean="0">
                <a:solidFill>
                  <a:schemeClr val="bg1"/>
                </a:solidFill>
              </a:rPr>
              <a:t>The compromise also ended the slave trade in the District </a:t>
            </a:r>
            <a:r>
              <a:rPr lang="en-US" dirty="0" smtClean="0"/>
              <a:t>of Columbia.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b="1" dirty="0" smtClean="0">
                <a:solidFill>
                  <a:schemeClr val="bg1"/>
                </a:solidFill>
                <a:effectLst>
                  <a:outerShdw blurRad="38100" dist="38100" dir="2700000" algn="tl">
                    <a:srgbClr val="000000">
                      <a:alpha val="43137"/>
                    </a:srgbClr>
                  </a:outerShdw>
                </a:effectLst>
              </a:rPr>
              <a:t>Harriet Beecher Stowe’s </a:t>
            </a:r>
            <a:br>
              <a:rPr lang="en-US" sz="4000" b="1" dirty="0" smtClean="0">
                <a:solidFill>
                  <a:schemeClr val="bg1"/>
                </a:solidFill>
                <a:effectLst>
                  <a:outerShdw blurRad="38100" dist="38100" dir="2700000" algn="tl">
                    <a:srgbClr val="000000">
                      <a:alpha val="43137"/>
                    </a:srgbClr>
                  </a:outerShdw>
                </a:effectLst>
              </a:rPr>
            </a:br>
            <a:r>
              <a:rPr lang="en-US" sz="4000" b="1" dirty="0" smtClean="0">
                <a:solidFill>
                  <a:schemeClr val="bg1"/>
                </a:solidFill>
                <a:effectLst>
                  <a:outerShdw blurRad="38100" dist="38100" dir="2700000" algn="tl">
                    <a:srgbClr val="000000">
                      <a:alpha val="43137"/>
                    </a:srgbClr>
                  </a:outerShdw>
                </a:effectLst>
              </a:rPr>
              <a:t>Uncle Tom’s Cabin (1852)</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8686800" cy="4876800"/>
          </a:xfrm>
        </p:spPr>
        <p:txBody>
          <a:bodyPr>
            <a:normAutofit fontScale="92500" lnSpcReduction="20000"/>
          </a:bodyPr>
          <a:lstStyle/>
          <a:p>
            <a:r>
              <a:rPr lang="en-US" b="1" dirty="0" smtClean="0">
                <a:solidFill>
                  <a:schemeClr val="bg1"/>
                </a:solidFill>
                <a:effectLst>
                  <a:outerShdw blurRad="38100" dist="38100" dir="2700000" algn="tl">
                    <a:srgbClr val="000000">
                      <a:alpha val="43137"/>
                    </a:srgbClr>
                  </a:outerShdw>
                </a:effectLst>
              </a:rPr>
              <a:t>Book published in response to the Fugitive Slave Act of 1850</a:t>
            </a:r>
          </a:p>
          <a:p>
            <a:pPr lvl="1"/>
            <a:r>
              <a:rPr lang="en-US" b="1" dirty="0" smtClean="0">
                <a:solidFill>
                  <a:schemeClr val="bg1"/>
                </a:solidFill>
                <a:effectLst>
                  <a:outerShdw blurRad="38100" dist="38100" dir="2700000" algn="tl">
                    <a:srgbClr val="000000">
                      <a:alpha val="43137"/>
                    </a:srgbClr>
                  </a:outerShdw>
                </a:effectLst>
              </a:rPr>
              <a:t>sold two million copies worldwide within two years </a:t>
            </a:r>
          </a:p>
          <a:p>
            <a:pPr lvl="1"/>
            <a:r>
              <a:rPr lang="en-US" b="1" dirty="0" smtClean="0">
                <a:solidFill>
                  <a:schemeClr val="bg1"/>
                </a:solidFill>
                <a:effectLst>
                  <a:outerShdw blurRad="38100" dist="38100" dir="2700000" algn="tl">
                    <a:srgbClr val="000000">
                      <a:alpha val="43137"/>
                    </a:srgbClr>
                  </a:outerShdw>
                </a:effectLst>
              </a:rPr>
              <a:t>After the Bible, Uncle Tom’s Cabin was the highest selling book of the 19th century. </a:t>
            </a:r>
          </a:p>
          <a:p>
            <a:pPr lvl="1"/>
            <a:r>
              <a:rPr lang="en-US" b="1" dirty="0" smtClean="0">
                <a:solidFill>
                  <a:schemeClr val="bg1"/>
                </a:solidFill>
                <a:effectLst>
                  <a:outerShdw blurRad="38100" dist="38100" dir="2700000" algn="tl">
                    <a:srgbClr val="000000">
                      <a:alpha val="43137"/>
                    </a:srgbClr>
                  </a:outerShdw>
                </a:effectLst>
              </a:rPr>
              <a:t>Caused people to understand the horrors of slavery</a:t>
            </a:r>
          </a:p>
          <a:p>
            <a:pPr lvl="1"/>
            <a:r>
              <a:rPr lang="en-US" b="1" dirty="0" smtClean="0">
                <a:solidFill>
                  <a:schemeClr val="bg1"/>
                </a:solidFill>
                <a:effectLst>
                  <a:outerShdw blurRad="38100" dist="38100" dir="2700000" algn="tl">
                    <a:srgbClr val="000000">
                      <a:alpha val="43137"/>
                    </a:srgbClr>
                  </a:outerShdw>
                </a:effectLst>
              </a:rPr>
              <a:t>Caused Northerners to protest the Fugitive Slave Act</a:t>
            </a:r>
          </a:p>
          <a:p>
            <a:r>
              <a:rPr lang="en-US" b="1" dirty="0" smtClean="0">
                <a:solidFill>
                  <a:schemeClr val="bg1"/>
                </a:solidFill>
                <a:effectLst>
                  <a:outerShdw blurRad="38100" dist="38100" dir="2700000" algn="tl">
                    <a:srgbClr val="000000">
                      <a:alpha val="43137"/>
                    </a:srgbClr>
                  </a:outerShdw>
                </a:effectLst>
              </a:rPr>
              <a:t>President Lincoln read Uncle Tom’s Cabin before announcing the Emancipation Proclamation in 1862,</a:t>
            </a:r>
          </a:p>
          <a:p>
            <a:pPr algn="r">
              <a:buNone/>
            </a:pPr>
            <a:r>
              <a:rPr lang="en-US" sz="2000" b="1" i="1" dirty="0" smtClean="0">
                <a:solidFill>
                  <a:schemeClr val="bg1"/>
                </a:solidFill>
                <a:effectLst>
                  <a:outerShdw blurRad="38100" dist="38100" dir="2700000" algn="tl">
                    <a:srgbClr val="000000">
                      <a:alpha val="43137"/>
                    </a:srgbClr>
                  </a:outerShdw>
                </a:effectLst>
              </a:rPr>
              <a:t>“So this is the little woman who started this great war!”</a:t>
            </a:r>
          </a:p>
          <a:p>
            <a:pPr algn="r">
              <a:buNone/>
            </a:pPr>
            <a:r>
              <a:rPr lang="en-US" sz="2000" b="1" i="1" dirty="0" smtClean="0">
                <a:solidFill>
                  <a:schemeClr val="bg1"/>
                </a:solidFill>
                <a:effectLst>
                  <a:outerShdw blurRad="38100" dist="38100" dir="2700000" algn="tl">
                    <a:srgbClr val="000000">
                      <a:alpha val="43137"/>
                    </a:srgbClr>
                  </a:outerShdw>
                </a:effectLst>
              </a:rPr>
              <a:t>-Abraham Lincoln</a:t>
            </a:r>
            <a:endParaRPr lang="en-US" sz="20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bg1"/>
                </a:solidFill>
                <a:effectLst>
                  <a:outerShdw blurRad="38100" dist="38100" dir="2700000" algn="tl">
                    <a:srgbClr val="000000">
                      <a:alpha val="43137"/>
                    </a:srgbClr>
                  </a:outerShdw>
                </a:effectLst>
              </a:rPr>
              <a:t>Kansas-Nebraska Act (1854)</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3429000" cy="4525963"/>
          </a:xfrm>
        </p:spPr>
        <p:txBody>
          <a:bodyPr>
            <a:normAutofit fontScale="70000" lnSpcReduction="20000"/>
          </a:bodyPr>
          <a:lstStyle/>
          <a:p>
            <a:r>
              <a:rPr lang="en-US" b="1" dirty="0" smtClean="0">
                <a:solidFill>
                  <a:schemeClr val="bg1"/>
                </a:solidFill>
                <a:effectLst>
                  <a:outerShdw blurRad="38100" dist="38100" dir="2700000" algn="tl">
                    <a:srgbClr val="000000">
                      <a:alpha val="43137"/>
                    </a:srgbClr>
                  </a:outerShdw>
                </a:effectLst>
              </a:rPr>
              <a:t>This act repealed the Missouri Compromise</a:t>
            </a:r>
          </a:p>
          <a:p>
            <a:r>
              <a:rPr lang="en-US" b="1" dirty="0">
                <a:solidFill>
                  <a:schemeClr val="bg1"/>
                </a:solidFill>
                <a:effectLst>
                  <a:outerShdw blurRad="38100" dist="38100" dir="2700000" algn="tl">
                    <a:srgbClr val="000000">
                      <a:alpha val="43137"/>
                    </a:srgbClr>
                  </a:outerShdw>
                </a:effectLst>
              </a:rPr>
              <a:t>A</a:t>
            </a:r>
            <a:r>
              <a:rPr lang="en-US" b="1" dirty="0" smtClean="0">
                <a:solidFill>
                  <a:schemeClr val="bg1"/>
                </a:solidFill>
                <a:effectLst>
                  <a:outerShdw blurRad="38100" dist="38100" dir="2700000" algn="tl">
                    <a:srgbClr val="000000">
                      <a:alpha val="43137"/>
                    </a:srgbClr>
                  </a:outerShdw>
                </a:effectLst>
              </a:rPr>
              <a:t>llowed settlers in the territories of Kansas and Nebraska to decide whether they would allow slavery when they applied for statehood. </a:t>
            </a:r>
          </a:p>
          <a:p>
            <a:r>
              <a:rPr lang="en-US" b="1" dirty="0" smtClean="0">
                <a:solidFill>
                  <a:schemeClr val="bg1"/>
                </a:solidFill>
                <a:effectLst>
                  <a:outerShdw blurRad="38100" dist="38100" dir="2700000" algn="tl">
                    <a:srgbClr val="000000">
                      <a:alpha val="43137"/>
                    </a:srgbClr>
                  </a:outerShdw>
                </a:effectLst>
              </a:rPr>
              <a:t>The Kansas-Nebraska Act split the Democratic Party </a:t>
            </a:r>
          </a:p>
          <a:p>
            <a:pPr lvl="1"/>
            <a:r>
              <a:rPr lang="en-US" b="1" dirty="0" smtClean="0">
                <a:solidFill>
                  <a:schemeClr val="bg1"/>
                </a:solidFill>
                <a:effectLst>
                  <a:outerShdw blurRad="38100" dist="38100" dir="2700000" algn="tl">
                    <a:srgbClr val="000000">
                      <a:alpha val="43137"/>
                    </a:srgbClr>
                  </a:outerShdw>
                </a:effectLst>
              </a:rPr>
              <a:t>destroyed the Whig Party; they helped form the Republican Party.</a:t>
            </a:r>
          </a:p>
        </p:txBody>
      </p:sp>
      <p:pic>
        <p:nvPicPr>
          <p:cNvPr id="13314" name="Picture 2" descr="http://static.enotes.com/images/major-acts/mac_02_img0128.jpg"/>
          <p:cNvPicPr>
            <a:picLocks noChangeAspect="1" noChangeArrowheads="1"/>
          </p:cNvPicPr>
          <p:nvPr/>
        </p:nvPicPr>
        <p:blipFill>
          <a:blip r:embed="rId2" cstate="print"/>
          <a:srcRect/>
          <a:stretch>
            <a:fillRect/>
          </a:stretch>
        </p:blipFill>
        <p:spPr bwMode="auto">
          <a:xfrm>
            <a:off x="3962400" y="2057400"/>
            <a:ext cx="4914900" cy="3276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nps.gov/resources/customcf/story/BleedingKansas_teaser.jpg"/>
          <p:cNvPicPr>
            <a:picLocks noChangeAspect="1" noChangeArrowheads="1"/>
          </p:cNvPicPr>
          <p:nvPr/>
        </p:nvPicPr>
        <p:blipFill>
          <a:blip r:embed="rId2" cstate="print"/>
          <a:srcRect/>
          <a:stretch>
            <a:fillRect/>
          </a:stretch>
        </p:blipFill>
        <p:spPr bwMode="auto">
          <a:xfrm>
            <a:off x="4724400" y="2133600"/>
            <a:ext cx="4095750"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normAutofit/>
          </a:bodyPr>
          <a:lstStyle/>
          <a:p>
            <a:pPr algn="l"/>
            <a:r>
              <a:rPr lang="en-US" b="1" dirty="0" smtClean="0">
                <a:solidFill>
                  <a:schemeClr val="bg1"/>
                </a:solidFill>
                <a:effectLst>
                  <a:outerShdw blurRad="38100" dist="38100" dir="2700000" algn="tl">
                    <a:srgbClr val="000000">
                      <a:alpha val="43137"/>
                    </a:srgbClr>
                  </a:outerShdw>
                </a:effectLst>
              </a:rPr>
              <a:t>“Bleeding Kansas” (1856) </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US" b="1" dirty="0" smtClean="0">
                <a:solidFill>
                  <a:schemeClr val="bg1"/>
                </a:solidFill>
                <a:effectLst>
                  <a:outerShdw blurRad="38100" dist="38100" dir="2700000" algn="tl">
                    <a:srgbClr val="000000">
                      <a:alpha val="43137"/>
                    </a:srgbClr>
                  </a:outerShdw>
                </a:effectLst>
              </a:rPr>
              <a:t>Disagreements over whether slavery should be allowed in Kansas </a:t>
            </a:r>
          </a:p>
          <a:p>
            <a:pPr lvl="1"/>
            <a:r>
              <a:rPr lang="en-US" b="1" dirty="0" smtClean="0">
                <a:solidFill>
                  <a:schemeClr val="bg1"/>
                </a:solidFill>
                <a:effectLst>
                  <a:outerShdw blurRad="38100" dist="38100" dir="2700000" algn="tl">
                    <a:srgbClr val="000000">
                      <a:alpha val="43137"/>
                    </a:srgbClr>
                  </a:outerShdw>
                </a:effectLst>
              </a:rPr>
              <a:t>led to violence among settlers.</a:t>
            </a:r>
          </a:p>
          <a:p>
            <a:r>
              <a:rPr lang="en-US" b="1" dirty="0" smtClean="0">
                <a:solidFill>
                  <a:schemeClr val="bg1"/>
                </a:solidFill>
                <a:effectLst>
                  <a:outerShdw blurRad="38100" dist="38100" dir="2700000" algn="tl">
                    <a:srgbClr val="000000">
                      <a:alpha val="43137"/>
                    </a:srgbClr>
                  </a:outerShdw>
                </a:effectLst>
              </a:rPr>
              <a:t>Kansas eventually entered as a free state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bg1"/>
                </a:solidFill>
                <a:effectLst>
                  <a:outerShdw blurRad="38100" dist="38100" dir="2700000" algn="tl">
                    <a:srgbClr val="000000">
                      <a:alpha val="43137"/>
                    </a:srgbClr>
                  </a:outerShdw>
                </a:effectLst>
              </a:rPr>
              <a:t>Dred Scott Decision (1857) </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953000" cy="4525963"/>
          </a:xfrm>
        </p:spPr>
        <p:txBody>
          <a:bodyPr>
            <a:normAutofit fontScale="70000" lnSpcReduction="20000"/>
          </a:bodyPr>
          <a:lstStyle/>
          <a:p>
            <a:r>
              <a:rPr lang="en-US" dirty="0" smtClean="0">
                <a:solidFill>
                  <a:schemeClr val="bg1"/>
                </a:solidFill>
              </a:rPr>
              <a:t>Dred Scott, a slave, sued for his freedom. </a:t>
            </a:r>
          </a:p>
          <a:p>
            <a:r>
              <a:rPr lang="en-US" dirty="0" smtClean="0">
                <a:solidFill>
                  <a:schemeClr val="bg1"/>
                </a:solidFill>
              </a:rPr>
              <a:t>Grounds: </a:t>
            </a:r>
          </a:p>
          <a:p>
            <a:pPr lvl="1"/>
            <a:r>
              <a:rPr lang="en-US" dirty="0" smtClean="0">
                <a:solidFill>
                  <a:schemeClr val="bg1"/>
                </a:solidFill>
              </a:rPr>
              <a:t>master had taken him to live in free territories </a:t>
            </a:r>
          </a:p>
          <a:p>
            <a:pPr lvl="1"/>
            <a:r>
              <a:rPr lang="en-US" dirty="0" smtClean="0">
                <a:solidFill>
                  <a:schemeClr val="bg1"/>
                </a:solidFill>
              </a:rPr>
              <a:t>believed he should be set free. </a:t>
            </a:r>
          </a:p>
          <a:p>
            <a:r>
              <a:rPr lang="en-US" dirty="0" smtClean="0">
                <a:solidFill>
                  <a:schemeClr val="bg1"/>
                </a:solidFill>
              </a:rPr>
              <a:t>Case went to the Supreme Court</a:t>
            </a:r>
          </a:p>
          <a:p>
            <a:pPr lvl="1"/>
            <a:r>
              <a:rPr lang="en-US" dirty="0" smtClean="0">
                <a:solidFill>
                  <a:schemeClr val="bg1"/>
                </a:solidFill>
              </a:rPr>
              <a:t>stated that no slave or descendant of a slave could be a U.S. citizen. </a:t>
            </a:r>
          </a:p>
          <a:p>
            <a:pPr lvl="1"/>
            <a:r>
              <a:rPr lang="en-US" dirty="0" smtClean="0">
                <a:solidFill>
                  <a:schemeClr val="bg1"/>
                </a:solidFill>
              </a:rPr>
              <a:t>As a non-citizen, </a:t>
            </a:r>
            <a:r>
              <a:rPr lang="en-US" dirty="0" smtClean="0">
                <a:solidFill>
                  <a:schemeClr val="bg1"/>
                </a:solidFill>
              </a:rPr>
              <a:t>Scott was </a:t>
            </a:r>
            <a:r>
              <a:rPr lang="en-US" dirty="0" smtClean="0">
                <a:solidFill>
                  <a:schemeClr val="bg1"/>
                </a:solidFill>
              </a:rPr>
              <a:t>not entitled to file suit. </a:t>
            </a:r>
          </a:p>
          <a:p>
            <a:pPr lvl="1"/>
            <a:r>
              <a:rPr lang="en-US" dirty="0" smtClean="0">
                <a:solidFill>
                  <a:schemeClr val="bg1"/>
                </a:solidFill>
              </a:rPr>
              <a:t>The Court also ruled that Congress had no power to exclude slavery from the territories; Missouri Compromise was unconstitutional.</a:t>
            </a:r>
            <a:endParaRPr lang="en-US" dirty="0">
              <a:solidFill>
                <a:schemeClr val="bg1"/>
              </a:solidFill>
            </a:endParaRPr>
          </a:p>
        </p:txBody>
      </p:sp>
      <p:pic>
        <p:nvPicPr>
          <p:cNvPr id="11266" name="Picture 2" descr="http://www.urbanmuseumcollaborative.org/field/images/dredscottportrait.jpg"/>
          <p:cNvPicPr>
            <a:picLocks noChangeAspect="1" noChangeArrowheads="1"/>
          </p:cNvPicPr>
          <p:nvPr/>
        </p:nvPicPr>
        <p:blipFill>
          <a:blip r:embed="rId3" cstate="print"/>
          <a:srcRect/>
          <a:stretch>
            <a:fillRect/>
          </a:stretch>
        </p:blipFill>
        <p:spPr bwMode="auto">
          <a:xfrm>
            <a:off x="5867400" y="1752600"/>
            <a:ext cx="2686050" cy="3971925"/>
          </a:xfrm>
          <a:prstGeom prst="rect">
            <a:avLst/>
          </a:prstGeom>
          <a:ln>
            <a:noFill/>
          </a:ln>
          <a:effectLst>
            <a:glow rad="228600">
              <a:schemeClr val="accent2">
                <a:satMod val="175000"/>
                <a:alpha val="40000"/>
              </a:schemeClr>
            </a:glow>
            <a:softEdge rad="112500"/>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bg1"/>
                </a:solidFill>
                <a:effectLst>
                  <a:outerShdw blurRad="38100" dist="38100" dir="2700000" algn="tl">
                    <a:srgbClr val="000000">
                      <a:alpha val="43137"/>
                    </a:srgbClr>
                  </a:outerShdw>
                </a:effectLst>
              </a:rPr>
              <a:t>Lincoln-Douglas Debates (1858) </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419600" cy="4525963"/>
          </a:xfrm>
        </p:spPr>
        <p:txBody>
          <a:bodyPr>
            <a:normAutofit fontScale="77500" lnSpcReduction="20000"/>
          </a:bodyPr>
          <a:lstStyle/>
          <a:p>
            <a:r>
              <a:rPr lang="en-US" b="1" dirty="0" smtClean="0">
                <a:solidFill>
                  <a:schemeClr val="bg1"/>
                </a:solidFill>
                <a:effectLst>
                  <a:outerShdw blurRad="38100" dist="38100" dir="2700000" algn="tl">
                    <a:srgbClr val="000000">
                      <a:alpha val="43137"/>
                    </a:srgbClr>
                  </a:outerShdw>
                </a:effectLst>
              </a:rPr>
              <a:t>Debates between Abraham Lincoln and Stephen Douglas sponsor of the Kansas-Nebraska </a:t>
            </a:r>
            <a:r>
              <a:rPr lang="en-US" b="1" dirty="0" smtClean="0">
                <a:solidFill>
                  <a:schemeClr val="bg1"/>
                </a:solidFill>
                <a:effectLst>
                  <a:outerShdw blurRad="38100" dist="38100" dir="2700000" algn="tl">
                    <a:srgbClr val="000000">
                      <a:alpha val="43137"/>
                    </a:srgbClr>
                  </a:outerShdw>
                </a:effectLst>
              </a:rPr>
              <a:t>Act</a:t>
            </a:r>
          </a:p>
          <a:p>
            <a:r>
              <a:rPr lang="en-US" b="1" dirty="0" smtClean="0">
                <a:solidFill>
                  <a:schemeClr val="bg1"/>
                </a:solidFill>
                <a:effectLst>
                  <a:outerShdw blurRad="38100" dist="38100" dir="2700000" algn="tl">
                    <a:srgbClr val="000000">
                      <a:alpha val="43137"/>
                    </a:srgbClr>
                  </a:outerShdw>
                </a:effectLst>
              </a:rPr>
              <a:t>Campaign to win the Senate seat in Illinois</a:t>
            </a:r>
            <a:endParaRPr lang="en-US"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7 debates—tackled the issue of survival of the union and  </a:t>
            </a:r>
            <a:r>
              <a:rPr lang="en-US" b="1" dirty="0" smtClean="0">
                <a:solidFill>
                  <a:schemeClr val="bg1"/>
                </a:solidFill>
                <a:effectLst>
                  <a:outerShdw blurRad="38100" dist="38100" dir="2700000" algn="tl">
                    <a:srgbClr val="000000">
                      <a:alpha val="43137"/>
                    </a:srgbClr>
                  </a:outerShdw>
                </a:effectLst>
              </a:rPr>
              <a:t>the issue of slavery. </a:t>
            </a:r>
          </a:p>
          <a:p>
            <a:r>
              <a:rPr lang="en-US" b="1" dirty="0" smtClean="0">
                <a:solidFill>
                  <a:schemeClr val="bg1"/>
                </a:solidFill>
                <a:effectLst>
                  <a:outerShdw blurRad="38100" dist="38100" dir="2700000" algn="tl">
                    <a:srgbClr val="000000">
                      <a:alpha val="43137"/>
                    </a:srgbClr>
                  </a:outerShdw>
                </a:effectLst>
              </a:rPr>
              <a:t>The debates made Lincoln a prominent national figure</a:t>
            </a:r>
            <a:endParaRPr lang="en-US" b="1" dirty="0">
              <a:solidFill>
                <a:schemeClr val="bg1"/>
              </a:solidFill>
              <a:effectLst>
                <a:outerShdw blurRad="38100" dist="38100" dir="2700000" algn="tl">
                  <a:srgbClr val="000000">
                    <a:alpha val="43137"/>
                  </a:srgbClr>
                </a:outerShdw>
              </a:effectLst>
            </a:endParaRPr>
          </a:p>
        </p:txBody>
      </p:sp>
      <p:pic>
        <p:nvPicPr>
          <p:cNvPr id="9218" name="Picture 2" descr="http://people.sunyulster.edu/voughth/Lincoln&amp;Douglas.JPG"/>
          <p:cNvPicPr>
            <a:picLocks noChangeAspect="1" noChangeArrowheads="1"/>
          </p:cNvPicPr>
          <p:nvPr/>
        </p:nvPicPr>
        <p:blipFill>
          <a:blip r:embed="rId2" cstate="print"/>
          <a:srcRect/>
          <a:stretch>
            <a:fillRect/>
          </a:stretch>
        </p:blipFill>
        <p:spPr bwMode="auto">
          <a:xfrm>
            <a:off x="5105400" y="1524000"/>
            <a:ext cx="3429000" cy="4048233"/>
          </a:xfrm>
          <a:prstGeom prst="roundRect">
            <a:avLst>
              <a:gd name="adj" fmla="val 8594"/>
            </a:avLst>
          </a:prstGeom>
          <a:solidFill>
            <a:srgbClr val="FFFFFF">
              <a:shade val="85000"/>
            </a:srgbClr>
          </a:solidFill>
          <a:ln>
            <a:noFill/>
          </a:ln>
          <a:effectLst>
            <a:glow rad="228600">
              <a:schemeClr val="accent2">
                <a:satMod val="175000"/>
                <a:alpha val="40000"/>
              </a:schemeClr>
            </a:glow>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1173162"/>
          </a:xfrm>
        </p:spPr>
        <p:txBody>
          <a:bodyPr>
            <a:normAutofit fontScale="90000"/>
          </a:bodyPr>
          <a:lstStyle/>
          <a:p>
            <a:pPr algn="l"/>
            <a:r>
              <a:rPr lang="en-US" b="1" dirty="0" smtClean="0">
                <a:solidFill>
                  <a:schemeClr val="bg1"/>
                </a:solidFill>
                <a:effectLst>
                  <a:outerShdw blurRad="38100" dist="38100" dir="2700000" algn="tl">
                    <a:srgbClr val="000000">
                      <a:alpha val="43137"/>
                    </a:srgbClr>
                  </a:outerShdw>
                </a:effectLst>
              </a:rPr>
              <a:t>John Brown’s Raid (1859) </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00400" y="304800"/>
            <a:ext cx="5943600" cy="6126163"/>
          </a:xfrm>
        </p:spPr>
        <p:txBody>
          <a:bodyPr>
            <a:noAutofit/>
          </a:bodyPr>
          <a:lstStyle/>
          <a:p>
            <a:r>
              <a:rPr lang="en-US" sz="2800" b="1" dirty="0" smtClean="0">
                <a:solidFill>
                  <a:schemeClr val="bg1"/>
                </a:solidFill>
                <a:effectLst>
                  <a:outerShdw blurRad="38100" dist="38100" dir="2700000" algn="tl">
                    <a:srgbClr val="000000">
                      <a:alpha val="43137"/>
                    </a:srgbClr>
                  </a:outerShdw>
                </a:effectLst>
              </a:rPr>
              <a:t>John Brown and 22 other men raided the town of Harpers Ferry, Virginia, hoping to arm and free slaves.  </a:t>
            </a:r>
          </a:p>
          <a:p>
            <a:r>
              <a:rPr lang="en-US" sz="2800" b="1" dirty="0" smtClean="0">
                <a:solidFill>
                  <a:schemeClr val="bg1"/>
                </a:solidFill>
                <a:effectLst>
                  <a:outerShdw blurRad="38100" dist="38100" dir="2700000" algn="tl">
                    <a:srgbClr val="000000">
                      <a:alpha val="43137"/>
                    </a:srgbClr>
                  </a:outerShdw>
                </a:effectLst>
              </a:rPr>
              <a:t>Brown and his raiders captured many of the town’s most important citizens and held them hostage. </a:t>
            </a:r>
          </a:p>
          <a:p>
            <a:r>
              <a:rPr lang="en-US" sz="2800" b="1" dirty="0" smtClean="0">
                <a:solidFill>
                  <a:schemeClr val="bg1"/>
                </a:solidFill>
                <a:effectLst>
                  <a:outerShdw blurRad="38100" dist="38100" dir="2700000" algn="tl">
                    <a:srgbClr val="000000">
                      <a:alpha val="43137"/>
                    </a:srgbClr>
                  </a:outerShdw>
                </a:effectLst>
              </a:rPr>
              <a:t>Within 24 hours, Brown was captured and convicted of treason, murder, and conspiracy to incite slave rebellion. He was hanged that December.</a:t>
            </a:r>
          </a:p>
          <a:p>
            <a:r>
              <a:rPr lang="en-US" sz="2800" b="1" dirty="0" smtClean="0">
                <a:solidFill>
                  <a:schemeClr val="bg1"/>
                </a:solidFill>
                <a:effectLst>
                  <a:outerShdw blurRad="38100" dist="38100" dir="2700000" algn="tl">
                    <a:srgbClr val="000000">
                      <a:alpha val="43137"/>
                    </a:srgbClr>
                  </a:outerShdw>
                </a:effectLst>
              </a:rPr>
              <a:t>Seen as a martyr in the North and instilled terror and fear in the South</a:t>
            </a:r>
            <a:endParaRPr lang="en-US" sz="2800"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381000" y="2286000"/>
            <a:ext cx="2718729" cy="340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THE FINAL STRAW</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752601"/>
            <a:ext cx="4038600" cy="3810000"/>
          </a:xfrm>
          <a:solidFill>
            <a:schemeClr val="bg1">
              <a:alpha val="61000"/>
            </a:schemeClr>
          </a:solidFill>
        </p:spPr>
        <p:txBody>
          <a:bodyPr>
            <a:normAutofit/>
          </a:bodyPr>
          <a:lstStyle/>
          <a:p>
            <a:pPr marL="0" indent="0">
              <a:spcBef>
                <a:spcPct val="50000"/>
              </a:spcBef>
              <a:buNone/>
            </a:pPr>
            <a:r>
              <a:rPr lang="en-US" dirty="0" smtClean="0">
                <a:latin typeface="Georgia" pitchFamily="18" charset="0"/>
              </a:rPr>
              <a:t>Republican Abraham Lincoln won</a:t>
            </a:r>
            <a:r>
              <a:rPr lang="en-US" dirty="0">
                <a:latin typeface="Georgia" pitchFamily="18" charset="0"/>
              </a:rPr>
              <a:t> </a:t>
            </a:r>
            <a:r>
              <a:rPr lang="en-US" dirty="0" smtClean="0">
                <a:latin typeface="Georgia" pitchFamily="18" charset="0"/>
              </a:rPr>
              <a:t>the 1860 presidential race</a:t>
            </a:r>
          </a:p>
          <a:p>
            <a:pPr marL="400050" lvl="1" indent="0">
              <a:spcBef>
                <a:spcPct val="50000"/>
              </a:spcBef>
            </a:pPr>
            <a:r>
              <a:rPr lang="en-US" dirty="0" smtClean="0">
                <a:solidFill>
                  <a:schemeClr val="tx1"/>
                </a:solidFill>
                <a:latin typeface="Georgia" pitchFamily="18" charset="0"/>
              </a:rPr>
              <a:t>Southerners became very fearful that the anti-slavery </a:t>
            </a:r>
            <a:r>
              <a:rPr lang="en-US" dirty="0" smtClean="0">
                <a:latin typeface="Georgia" pitchFamily="18" charset="0"/>
              </a:rPr>
              <a:t>Republicans would try to change their way of life.</a:t>
            </a:r>
          </a:p>
          <a:p>
            <a:endParaRPr lang="en-US" dirty="0"/>
          </a:p>
        </p:txBody>
      </p:sp>
      <p:pic>
        <p:nvPicPr>
          <p:cNvPr id="10242" name="Picture 2" descr="http://www.whitehouse.gov/sites/default/files/first-family/masthead_image/16al_header_sm.jpg?1250877868"/>
          <p:cNvPicPr>
            <a:picLocks noChangeAspect="1" noChangeArrowheads="1"/>
          </p:cNvPicPr>
          <p:nvPr/>
        </p:nvPicPr>
        <p:blipFill>
          <a:blip r:embed="rId2" cstate="print"/>
          <a:srcRect/>
          <a:stretch>
            <a:fillRect/>
          </a:stretch>
        </p:blipFill>
        <p:spPr bwMode="auto">
          <a:xfrm>
            <a:off x="4552950" y="2609849"/>
            <a:ext cx="4286250" cy="24193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solidFill>
                  <a:schemeClr val="bg1"/>
                </a:solidFill>
                <a:effectLst>
                  <a:outerShdw blurRad="38100" dist="38100" dir="2700000" algn="tl">
                    <a:srgbClr val="000000">
                      <a:alpha val="43137"/>
                    </a:srgbClr>
                  </a:outerShdw>
                </a:effectLst>
                <a:latin typeface="Georgia" pitchFamily="18" charset="0"/>
                <a:cs typeface="Calibri" pitchFamily="34" charset="0"/>
              </a:rPr>
              <a:t>Excerpt, Civilian And Gazette Weekly</a:t>
            </a:r>
            <a:br>
              <a:rPr lang="en-US" sz="3600" b="1" dirty="0" smtClean="0">
                <a:solidFill>
                  <a:schemeClr val="bg1"/>
                </a:solidFill>
                <a:effectLst>
                  <a:outerShdw blurRad="38100" dist="38100" dir="2700000" algn="tl">
                    <a:srgbClr val="000000">
                      <a:alpha val="43137"/>
                    </a:srgbClr>
                  </a:outerShdw>
                </a:effectLst>
                <a:latin typeface="Georgia" pitchFamily="18" charset="0"/>
                <a:cs typeface="Calibri" pitchFamily="34" charset="0"/>
              </a:rPr>
            </a:br>
            <a:r>
              <a:rPr lang="en-US" sz="2800" b="1" dirty="0" smtClean="0">
                <a:solidFill>
                  <a:schemeClr val="bg1"/>
                </a:solidFill>
                <a:effectLst>
                  <a:outerShdw blurRad="38100" dist="38100" dir="2700000" algn="tl">
                    <a:srgbClr val="000000">
                      <a:alpha val="43137"/>
                    </a:srgbClr>
                  </a:outerShdw>
                </a:effectLst>
                <a:latin typeface="+mj-lt"/>
                <a:cs typeface="Calibri" pitchFamily="34" charset="0"/>
              </a:rPr>
              <a:t>November 13, 1860,  Galveston, Texas</a:t>
            </a:r>
            <a:endParaRPr lang="en-US" sz="3600" b="1"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normAutofit fontScale="62500" lnSpcReduction="20000"/>
          </a:bodyPr>
          <a:lstStyle/>
          <a:p>
            <a:r>
              <a:rPr lang="en-US" dirty="0" smtClean="0">
                <a:solidFill>
                  <a:schemeClr val="bg1"/>
                </a:solidFill>
                <a:latin typeface="Georgia" pitchFamily="18" charset="0"/>
                <a:cs typeface="Calibri" pitchFamily="34" charset="0"/>
              </a:rPr>
              <a:t>The Governor [of South Carolina], “earnestly recommended that, in the event of </a:t>
            </a:r>
            <a:r>
              <a:rPr lang="en-US" b="1" dirty="0" smtClean="0">
                <a:solidFill>
                  <a:schemeClr val="bg1"/>
                </a:solidFill>
                <a:latin typeface="Georgia" pitchFamily="18" charset="0"/>
                <a:cs typeface="Calibri" pitchFamily="34" charset="0"/>
              </a:rPr>
              <a:t>Abraham Lincoln’s election to the Presidency</a:t>
            </a:r>
            <a:r>
              <a:rPr lang="en-US" dirty="0" smtClean="0">
                <a:solidFill>
                  <a:schemeClr val="bg1"/>
                </a:solidFill>
                <a:latin typeface="Georgia" pitchFamily="18" charset="0"/>
                <a:cs typeface="Calibri" pitchFamily="34" charset="0"/>
              </a:rPr>
              <a:t>, a convention for the people of this State be immediately called to consider and determine for themselves the mode and measure of redress.”</a:t>
            </a:r>
            <a:br>
              <a:rPr lang="en-US" dirty="0" smtClean="0">
                <a:solidFill>
                  <a:schemeClr val="bg1"/>
                </a:solidFill>
                <a:latin typeface="Georgia" pitchFamily="18" charset="0"/>
                <a:cs typeface="Calibri" pitchFamily="34" charset="0"/>
              </a:rPr>
            </a:br>
            <a:r>
              <a:rPr lang="en-US" dirty="0" smtClean="0">
                <a:solidFill>
                  <a:schemeClr val="bg1"/>
                </a:solidFill>
                <a:latin typeface="Georgia" pitchFamily="18" charset="0"/>
                <a:cs typeface="Calibri" pitchFamily="34" charset="0"/>
              </a:rPr>
              <a:t/>
            </a:r>
            <a:br>
              <a:rPr lang="en-US" dirty="0" smtClean="0">
                <a:solidFill>
                  <a:schemeClr val="bg1"/>
                </a:solidFill>
                <a:latin typeface="Georgia" pitchFamily="18" charset="0"/>
                <a:cs typeface="Calibri" pitchFamily="34" charset="0"/>
              </a:rPr>
            </a:br>
            <a:r>
              <a:rPr lang="en-US" dirty="0">
                <a:solidFill>
                  <a:schemeClr val="bg1"/>
                </a:solidFill>
                <a:cs typeface="Calibri" pitchFamily="34" charset="0"/>
              </a:rPr>
              <a:t>[The Governor stated the following]</a:t>
            </a:r>
            <a:r>
              <a:rPr lang="en-US" dirty="0" smtClean="0">
                <a:solidFill>
                  <a:schemeClr val="bg1"/>
                </a:solidFill>
                <a:latin typeface="Georgia" pitchFamily="18" charset="0"/>
                <a:cs typeface="Calibri" pitchFamily="34" charset="0"/>
              </a:rPr>
              <a:t/>
            </a:r>
            <a:br>
              <a:rPr lang="en-US" dirty="0" smtClean="0">
                <a:solidFill>
                  <a:schemeClr val="bg1"/>
                </a:solidFill>
                <a:latin typeface="Georgia" pitchFamily="18" charset="0"/>
                <a:cs typeface="Calibri" pitchFamily="34" charset="0"/>
              </a:rPr>
            </a:br>
            <a:r>
              <a:rPr lang="en-US" dirty="0" smtClean="0">
                <a:solidFill>
                  <a:schemeClr val="bg1"/>
                </a:solidFill>
                <a:latin typeface="Georgia" pitchFamily="18" charset="0"/>
                <a:cs typeface="Calibri" pitchFamily="34" charset="0"/>
              </a:rPr>
              <a:t/>
            </a:r>
            <a:br>
              <a:rPr lang="en-US" dirty="0" smtClean="0">
                <a:solidFill>
                  <a:schemeClr val="bg1"/>
                </a:solidFill>
                <a:latin typeface="Georgia" pitchFamily="18" charset="0"/>
                <a:cs typeface="Calibri" pitchFamily="34" charset="0"/>
              </a:rPr>
            </a:br>
            <a:r>
              <a:rPr lang="en-US" dirty="0" smtClean="0">
                <a:solidFill>
                  <a:schemeClr val="bg1"/>
                </a:solidFill>
                <a:latin typeface="Georgia" pitchFamily="18" charset="0"/>
                <a:cs typeface="Calibri" pitchFamily="34" charset="0"/>
              </a:rPr>
              <a:t>"That the only alternative left, in my judgment, is the </a:t>
            </a:r>
            <a:r>
              <a:rPr lang="en-US" b="1" dirty="0" smtClean="0">
                <a:solidFill>
                  <a:schemeClr val="bg1"/>
                </a:solidFill>
                <a:latin typeface="Georgia" pitchFamily="18" charset="0"/>
                <a:cs typeface="Calibri" pitchFamily="34" charset="0"/>
              </a:rPr>
              <a:t>secession of South Carolina </a:t>
            </a:r>
            <a:r>
              <a:rPr lang="en-US" dirty="0" smtClean="0">
                <a:solidFill>
                  <a:schemeClr val="bg1"/>
                </a:solidFill>
                <a:latin typeface="Georgia" pitchFamily="18" charset="0"/>
                <a:cs typeface="Calibri" pitchFamily="34" charset="0"/>
              </a:rPr>
              <a:t>from the Federal Union. The indications of many of the Southern States justify the conclusion that the secession of </a:t>
            </a:r>
            <a:r>
              <a:rPr lang="en-US" b="1" dirty="0" smtClean="0">
                <a:solidFill>
                  <a:schemeClr val="bg1"/>
                </a:solidFill>
                <a:latin typeface="Georgia" pitchFamily="18" charset="0"/>
                <a:cs typeface="Calibri" pitchFamily="34" charset="0"/>
              </a:rPr>
              <a:t>South Carolina would be immediately followed, if not adopted simultaneously, by them, and ultimately by the entire South…. </a:t>
            </a:r>
            <a:r>
              <a:rPr lang="en-US" dirty="0" smtClean="0">
                <a:solidFill>
                  <a:schemeClr val="bg1"/>
                </a:solidFill>
                <a:latin typeface="Georgia" pitchFamily="18" charset="0"/>
                <a:cs typeface="Calibri" pitchFamily="34" charset="0"/>
              </a:rPr>
              <a:t>The State has, with great unanimity, declared that she has the right peaceably to succeed, and no power on earth can rightfully prevent it.”</a:t>
            </a:r>
            <a:endParaRPr lang="en-US" dirty="0" smtClean="0">
              <a:solidFill>
                <a:schemeClr val="bg1"/>
              </a:solidFill>
              <a:latin typeface="Georgia" pitchFamily="18" charset="0"/>
            </a:endParaRPr>
          </a:p>
          <a:p>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civil-war-trust-logo.png"/>
          <p:cNvPicPr>
            <a:picLocks noChangeAspect="1"/>
          </p:cNvPicPr>
          <p:nvPr/>
        </p:nvPicPr>
        <p:blipFill rotWithShape="1">
          <a:blip r:embed="rId3">
            <a:extLst>
              <a:ext uri="{28A0092B-C50C-407E-A947-70E740481C1C}">
                <a14:useLocalDpi xmlns:a14="http://schemas.microsoft.com/office/drawing/2010/main" val="0"/>
              </a:ext>
            </a:extLst>
          </a:blip>
          <a:srcRect l="14322" r="14479" b="32171"/>
          <a:stretch/>
        </p:blipFill>
        <p:spPr>
          <a:xfrm>
            <a:off x="4386745" y="1447800"/>
            <a:ext cx="4604855" cy="3733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457200" y="228600"/>
            <a:ext cx="8229600" cy="1143000"/>
          </a:xfrm>
        </p:spPr>
        <p:txBody>
          <a:bodyPr/>
          <a:lstStyle/>
          <a:p>
            <a:r>
              <a:rPr lang="en-US" dirty="0" smtClean="0">
                <a:effectLst>
                  <a:outerShdw blurRad="38100" dist="38100" dir="2700000" algn="tl">
                    <a:srgbClr val="000000">
                      <a:alpha val="43137"/>
                    </a:srgbClr>
                  </a:outerShdw>
                </a:effectLst>
                <a:latin typeface="Arial Black" pitchFamily="34" charset="0"/>
              </a:rPr>
              <a:t>Overview</a:t>
            </a:r>
            <a:endParaRPr lang="en-US" dirty="0">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76200" y="1447800"/>
            <a:ext cx="4648200" cy="5029200"/>
          </a:xfrm>
        </p:spPr>
        <p:txBody>
          <a:bodyPr>
            <a:normAutofit fontScale="92500"/>
          </a:bodyPr>
          <a:lstStyle/>
          <a:p>
            <a:r>
              <a:rPr lang="en-US" dirty="0" smtClean="0"/>
              <a:t>Deadliest war fought in the Western Hemisphere</a:t>
            </a:r>
          </a:p>
          <a:p>
            <a:r>
              <a:rPr lang="en-US" dirty="0" smtClean="0"/>
              <a:t>Lasted from 1861-1865</a:t>
            </a:r>
          </a:p>
          <a:p>
            <a:r>
              <a:rPr lang="en-US" dirty="0" smtClean="0"/>
              <a:t>Tore the country in half </a:t>
            </a:r>
          </a:p>
          <a:p>
            <a:pPr lvl="1"/>
            <a:r>
              <a:rPr lang="en-US" dirty="0" smtClean="0"/>
              <a:t>North vs. South (Union vs. Confederacy)</a:t>
            </a:r>
          </a:p>
          <a:p>
            <a:r>
              <a:rPr lang="en-US" dirty="0" smtClean="0"/>
              <a:t>The North eventually won</a:t>
            </a:r>
          </a:p>
          <a:p>
            <a:r>
              <a:rPr lang="en-US" dirty="0" smtClean="0"/>
              <a:t>620,000 </a:t>
            </a:r>
            <a:r>
              <a:rPr lang="en-US" dirty="0" smtClean="0"/>
              <a:t>dead </a:t>
            </a:r>
          </a:p>
          <a:p>
            <a:r>
              <a:rPr lang="en-US" dirty="0" smtClean="0"/>
              <a:t>4 million freed</a:t>
            </a:r>
            <a:endParaRPr lang="en-US" dirty="0"/>
          </a:p>
        </p:txBody>
      </p:sp>
      <p:sp>
        <p:nvSpPr>
          <p:cNvPr id="5" name="Rectangle 4"/>
          <p:cNvSpPr/>
          <p:nvPr/>
        </p:nvSpPr>
        <p:spPr>
          <a:xfrm>
            <a:off x="4419600" y="5867400"/>
            <a:ext cx="4572000" cy="307777"/>
          </a:xfrm>
          <a:prstGeom prst="rect">
            <a:avLst/>
          </a:prstGeom>
        </p:spPr>
        <p:txBody>
          <a:bodyPr>
            <a:spAutoFit/>
          </a:bodyPr>
          <a:lstStyle/>
          <a:p>
            <a:pPr algn="r"/>
            <a:r>
              <a:rPr lang="en-US" sz="1400" dirty="0" smtClean="0">
                <a:hlinkClick r:id="rId4"/>
              </a:rPr>
              <a:t>The Civil War--History Channel Video</a:t>
            </a:r>
            <a:endParaRPr lang="en-US" sz="1400" dirty="0"/>
          </a:p>
        </p:txBody>
      </p:sp>
    </p:spTree>
    <p:extLst>
      <p:ext uri="{BB962C8B-B14F-4D97-AF65-F5344CB8AC3E}">
        <p14:creationId xmlns:p14="http://schemas.microsoft.com/office/powerpoint/2010/main" val="29192733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bg1"/>
                </a:solidFill>
                <a:effectLst>
                  <a:outerShdw blurRad="38100" dist="38100" dir="2700000" algn="tl">
                    <a:srgbClr val="000000">
                      <a:alpha val="43137"/>
                    </a:srgbClr>
                  </a:outerShdw>
                </a:effectLst>
              </a:rPr>
              <a:t>Excerpt, First Inaugural Address</a:t>
            </a:r>
            <a:r>
              <a:rPr lang="en-US" sz="2400" b="1" dirty="0" smtClean="0">
                <a:solidFill>
                  <a:schemeClr val="bg1"/>
                </a:solidFill>
                <a:effectLst>
                  <a:outerShdw blurRad="38100" dist="38100" dir="2700000" algn="tl">
                    <a:srgbClr val="000000">
                      <a:alpha val="43137"/>
                    </a:srgbClr>
                  </a:outerShdw>
                </a:effectLst>
              </a:rPr>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latin typeface="+mj-lt"/>
              </a:rPr>
              <a:t>Abraham Lincoln, President of the United States of America</a:t>
            </a:r>
            <a:endParaRPr lang="en-US" sz="24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p:txBody>
          <a:bodyPr>
            <a:normAutofit fontScale="85000" lnSpcReduction="20000"/>
          </a:bodyPr>
          <a:lstStyle/>
          <a:p>
            <a:pPr>
              <a:buNone/>
            </a:pPr>
            <a:r>
              <a:rPr lang="en-US" dirty="0" smtClean="0"/>
              <a:t>	</a:t>
            </a:r>
            <a:r>
              <a:rPr lang="en-US" b="1" dirty="0" smtClean="0">
                <a:solidFill>
                  <a:schemeClr val="bg1"/>
                </a:solidFill>
                <a:effectLst>
                  <a:outerShdw blurRad="38100" dist="38100" dir="2700000" algn="tl">
                    <a:srgbClr val="000000">
                      <a:alpha val="43137"/>
                    </a:srgbClr>
                  </a:outerShdw>
                </a:effectLst>
              </a:rPr>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p>
          <a:p>
            <a:pPr>
              <a:buNone/>
            </a:pPr>
            <a:endParaRPr lang="en-US" dirty="0"/>
          </a:p>
        </p:txBody>
      </p:sp>
      <p:pic>
        <p:nvPicPr>
          <p:cNvPr id="15362" name="Picture 2" descr="http://0.tqn.com/d/history1800s/1/0/v/3/-/-/Abraham-Lincoln-1865-400.jpg"/>
          <p:cNvPicPr>
            <a:picLocks noChangeAspect="1" noChangeArrowheads="1"/>
          </p:cNvPicPr>
          <p:nvPr/>
        </p:nvPicPr>
        <p:blipFill>
          <a:blip r:embed="rId2" cstate="print"/>
          <a:srcRect/>
          <a:stretch>
            <a:fillRect/>
          </a:stretch>
        </p:blipFill>
        <p:spPr bwMode="auto">
          <a:xfrm>
            <a:off x="847725" y="1905000"/>
            <a:ext cx="3495675" cy="381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l="22523" t="45902"/>
          <a:stretch>
            <a:fillRect/>
          </a:stretch>
        </p:blipFill>
        <p:spPr bwMode="auto">
          <a:xfrm>
            <a:off x="1371600" y="4114800"/>
            <a:ext cx="6553200" cy="2514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0"/>
            <a:ext cx="8229600" cy="1143000"/>
          </a:xfrm>
        </p:spPr>
        <p:txBody>
          <a:bodyPr>
            <a:normAutofit fontScale="90000"/>
          </a:bodyPr>
          <a:lstStyle/>
          <a:p>
            <a:pPr algn="l"/>
            <a:r>
              <a:rPr lang="en-US" b="1" dirty="0" smtClean="0">
                <a:solidFill>
                  <a:schemeClr val="bg1"/>
                </a:solidFill>
                <a:effectLst>
                  <a:outerShdw blurRad="38100" dist="38100" dir="2700000" algn="tl">
                    <a:srgbClr val="000000">
                      <a:alpha val="43137"/>
                    </a:srgbClr>
                  </a:outerShdw>
                </a:effectLst>
              </a:rPr>
              <a:t>Secession of South Carolina</a:t>
            </a:r>
            <a:br>
              <a:rPr lang="en-US" b="1" dirty="0" smtClean="0">
                <a:solidFill>
                  <a:schemeClr val="bg1"/>
                </a:solidFill>
                <a:effectLst>
                  <a:outerShdw blurRad="38100" dist="38100" dir="2700000" algn="tl">
                    <a:srgbClr val="000000">
                      <a:alpha val="43137"/>
                    </a:srgbClr>
                  </a:outerShdw>
                </a:effectLst>
              </a:rPr>
            </a:br>
            <a:r>
              <a:rPr lang="en-US" sz="2800" b="1" dirty="0" smtClean="0">
                <a:solidFill>
                  <a:schemeClr val="bg1"/>
                </a:solidFill>
                <a:effectLst>
                  <a:outerShdw blurRad="38100" dist="38100" dir="2700000" algn="tl">
                    <a:srgbClr val="000000">
                      <a:alpha val="43137"/>
                    </a:srgbClr>
                  </a:outerShdw>
                </a:effectLst>
                <a:latin typeface="+mj-lt"/>
              </a:rPr>
              <a:t>December 20, 1860</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914400" y="1447800"/>
            <a:ext cx="7543800" cy="2514600"/>
          </a:xfrm>
        </p:spPr>
        <p:txBody>
          <a:bodyPr>
            <a:normAutofit fontScale="85000" lnSpcReduction="10000"/>
          </a:bodyPr>
          <a:lstStyle/>
          <a:p>
            <a:pPr>
              <a:spcBef>
                <a:spcPct val="50000"/>
              </a:spcBef>
            </a:pPr>
            <a:r>
              <a:rPr lang="en-US" dirty="0" smtClean="0">
                <a:solidFill>
                  <a:schemeClr val="bg1"/>
                </a:solidFill>
                <a:effectLst>
                  <a:outerShdw blurRad="38100" dist="38100" dir="2700000" algn="tl">
                    <a:srgbClr val="000000">
                      <a:alpha val="43137"/>
                    </a:srgbClr>
                  </a:outerShdw>
                </a:effectLst>
              </a:rPr>
              <a:t>South Carolina formally seceded from the Union. </a:t>
            </a:r>
          </a:p>
          <a:p>
            <a:pPr>
              <a:spcBef>
                <a:spcPct val="50000"/>
              </a:spcBef>
            </a:pPr>
            <a:r>
              <a:rPr lang="en-US" dirty="0" smtClean="0">
                <a:solidFill>
                  <a:schemeClr val="bg1"/>
                </a:solidFill>
                <a:effectLst>
                  <a:outerShdw blurRad="38100" dist="38100" dir="2700000" algn="tl">
                    <a:srgbClr val="000000">
                      <a:alpha val="43137"/>
                    </a:srgbClr>
                  </a:outerShdw>
                </a:effectLst>
              </a:rPr>
              <a:t>Cause: felt Abraham Lincoln, would violate state’s rights. </a:t>
            </a:r>
          </a:p>
          <a:p>
            <a:pPr>
              <a:spcBef>
                <a:spcPct val="50000"/>
              </a:spcBef>
            </a:pPr>
            <a:r>
              <a:rPr lang="en-US" dirty="0" smtClean="0">
                <a:solidFill>
                  <a:schemeClr val="bg1"/>
                </a:solidFill>
                <a:effectLst>
                  <a:outerShdw blurRad="38100" dist="38100" dir="2700000" algn="tl">
                    <a:srgbClr val="000000">
                      <a:alpha val="43137"/>
                    </a:srgbClr>
                  </a:outerShdw>
                </a:effectLst>
              </a:rPr>
              <a:t>Over the next 6 weeks:</a:t>
            </a:r>
          </a:p>
          <a:p>
            <a:pPr lvl="1">
              <a:spcBef>
                <a:spcPct val="50000"/>
              </a:spcBef>
            </a:pPr>
            <a:r>
              <a:rPr lang="en-US" dirty="0" smtClean="0">
                <a:solidFill>
                  <a:schemeClr val="bg1"/>
                </a:solidFill>
                <a:effectLst>
                  <a:outerShdw blurRad="38100" dist="38100" dir="2700000" algn="tl">
                    <a:srgbClr val="000000">
                      <a:alpha val="43137"/>
                    </a:srgbClr>
                  </a:outerShdw>
                </a:effectLst>
              </a:rPr>
              <a:t>6 other states secede. </a:t>
            </a:r>
          </a:p>
          <a:p>
            <a:pPr lvl="1">
              <a:spcBef>
                <a:spcPct val="50000"/>
              </a:spcBef>
            </a:pPr>
            <a:r>
              <a:rPr lang="en-US" dirty="0" smtClean="0">
                <a:solidFill>
                  <a:schemeClr val="bg1"/>
                </a:solidFill>
                <a:effectLst>
                  <a:outerShdw blurRad="38100" dist="38100" dir="2700000" algn="tl">
                    <a:srgbClr val="000000">
                      <a:alpha val="43137"/>
                    </a:srgbClr>
                  </a:outerShdw>
                </a:effectLst>
              </a:rPr>
              <a:t>The Confederate States of America was established.</a:t>
            </a:r>
          </a:p>
          <a:p>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A President for the Confederacy</a:t>
            </a:r>
            <a:br>
              <a:rPr lang="en-US"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latin typeface="+mj-lt"/>
              </a:rPr>
              <a:t>February 9, 1861</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b="1" dirty="0" smtClean="0">
                <a:solidFill>
                  <a:schemeClr val="bg1"/>
                </a:solidFill>
                <a:effectLst>
                  <a:outerShdw blurRad="38100" dist="38100" dir="2700000" algn="tl">
                    <a:srgbClr val="000000">
                      <a:alpha val="43137"/>
                    </a:srgbClr>
                  </a:outerShdw>
                </a:effectLst>
                <a:latin typeface="Georgia"/>
                <a:cs typeface="Georgia"/>
              </a:rPr>
              <a:t>Jefferson Davis </a:t>
            </a:r>
          </a:p>
          <a:p>
            <a:pPr lvl="1"/>
            <a:r>
              <a:rPr lang="en-US" b="1" dirty="0" smtClean="0">
                <a:solidFill>
                  <a:schemeClr val="bg1"/>
                </a:solidFill>
                <a:effectLst>
                  <a:outerShdw blurRad="38100" dist="38100" dir="2700000" algn="tl">
                    <a:srgbClr val="000000">
                      <a:alpha val="43137"/>
                    </a:srgbClr>
                  </a:outerShdw>
                </a:effectLst>
                <a:latin typeface="Georgia"/>
                <a:cs typeface="Georgia"/>
              </a:rPr>
              <a:t>Mississippi Senator</a:t>
            </a:r>
          </a:p>
          <a:p>
            <a:pPr lvl="1"/>
            <a:r>
              <a:rPr lang="en-US" b="1" dirty="0" smtClean="0">
                <a:solidFill>
                  <a:schemeClr val="bg1"/>
                </a:solidFill>
                <a:effectLst>
                  <a:outerShdw blurRad="38100" dist="38100" dir="2700000" algn="tl">
                    <a:srgbClr val="000000">
                      <a:alpha val="43137"/>
                    </a:srgbClr>
                  </a:outerShdw>
                </a:effectLst>
                <a:latin typeface="Georgia"/>
                <a:cs typeface="Georgia"/>
              </a:rPr>
              <a:t>chosen as the President of the Confederate States of America.</a:t>
            </a:r>
          </a:p>
        </p:txBody>
      </p:sp>
      <p:pic>
        <p:nvPicPr>
          <p:cNvPr id="20482" name="Picture 2" descr="http://www.lastatemilitia.com/louisiana_state_militia/JeffersonDavis1853daguerreotypecolor.jpg"/>
          <p:cNvPicPr>
            <a:picLocks noChangeAspect="1" noChangeArrowheads="1"/>
          </p:cNvPicPr>
          <p:nvPr/>
        </p:nvPicPr>
        <p:blipFill>
          <a:blip r:embed="rId2" cstate="print"/>
          <a:srcRect/>
          <a:stretch>
            <a:fillRect/>
          </a:stretch>
        </p:blipFill>
        <p:spPr bwMode="auto">
          <a:xfrm>
            <a:off x="5181600" y="1600200"/>
            <a:ext cx="3276600" cy="43195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ps.gov/fosu/images/E017DBFA-1DD8-B71C-0E5F2B6B2BBD12D5.jpg"/>
          <p:cNvPicPr>
            <a:picLocks noChangeAspect="1" noChangeArrowheads="1"/>
          </p:cNvPicPr>
          <p:nvPr/>
        </p:nvPicPr>
        <p:blipFill>
          <a:blip r:embed="rId2" cstate="print"/>
          <a:srcRect/>
          <a:stretch>
            <a:fillRect/>
          </a:stretch>
        </p:blipFill>
        <p:spPr bwMode="auto">
          <a:xfrm>
            <a:off x="228600" y="4648200"/>
            <a:ext cx="8915400" cy="2209800"/>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GAME ON!!!</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Attack on Fort </a:t>
            </a:r>
            <a:r>
              <a:rPr lang="en-US" b="1" dirty="0" smtClean="0">
                <a:solidFill>
                  <a:schemeClr val="bg1"/>
                </a:solidFill>
                <a:effectLst>
                  <a:outerShdw blurRad="38100" dist="38100" dir="2700000" algn="tl">
                    <a:srgbClr val="000000">
                      <a:alpha val="43137"/>
                    </a:srgbClr>
                  </a:outerShdw>
                </a:effectLst>
              </a:rPr>
              <a:t>Sumter—</a:t>
            </a:r>
            <a:r>
              <a:rPr lang="en-US" sz="3100" b="1" dirty="0" smtClean="0">
                <a:solidFill>
                  <a:srgbClr val="FF6600"/>
                </a:solidFill>
                <a:effectLst>
                  <a:outerShdw blurRad="38100" dist="38100" dir="2700000" algn="tl">
                    <a:srgbClr val="000000">
                      <a:alpha val="43137"/>
                    </a:srgbClr>
                  </a:outerShdw>
                </a:effectLst>
              </a:rPr>
              <a:t>April 12 &amp; 13 1861</a:t>
            </a:r>
            <a:endParaRPr lang="en-US" sz="3100" b="1" dirty="0">
              <a:solidFill>
                <a:srgbClr val="FF66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b="1" dirty="0" smtClean="0">
                <a:solidFill>
                  <a:schemeClr val="bg1"/>
                </a:solidFill>
                <a:effectLst>
                  <a:outerShdw blurRad="38100" dist="38100" dir="2700000" algn="tl">
                    <a:srgbClr val="000000">
                      <a:alpha val="43137"/>
                    </a:srgbClr>
                  </a:outerShdw>
                </a:effectLst>
                <a:latin typeface="Georgia"/>
                <a:cs typeface="Georgia"/>
              </a:rPr>
              <a:t>Located off the coast of South Carolina</a:t>
            </a:r>
          </a:p>
          <a:p>
            <a:r>
              <a:rPr lang="en-US" b="1" dirty="0" smtClean="0">
                <a:solidFill>
                  <a:schemeClr val="bg1"/>
                </a:solidFill>
                <a:effectLst>
                  <a:outerShdw blurRad="38100" dist="38100" dir="2700000" algn="tl">
                    <a:srgbClr val="000000">
                      <a:alpha val="43137"/>
                    </a:srgbClr>
                  </a:outerShdw>
                </a:effectLst>
                <a:latin typeface="Georgia"/>
                <a:cs typeface="Georgia"/>
              </a:rPr>
              <a:t>Confederate forces fired on the fort</a:t>
            </a:r>
          </a:p>
          <a:p>
            <a:r>
              <a:rPr lang="en-US" b="1" dirty="0" smtClean="0">
                <a:solidFill>
                  <a:schemeClr val="bg1"/>
                </a:solidFill>
                <a:effectLst>
                  <a:outerShdw blurRad="38100" dist="38100" dir="2700000" algn="tl">
                    <a:srgbClr val="000000">
                      <a:alpha val="43137"/>
                    </a:srgbClr>
                  </a:outerShdw>
                </a:effectLst>
                <a:latin typeface="Georgia"/>
                <a:cs typeface="Georgia"/>
              </a:rPr>
              <a:t>The United States/Union surrendered Fort Sumter</a:t>
            </a:r>
          </a:p>
          <a:p>
            <a:endParaRPr lang="en-US" dirty="0"/>
          </a:p>
        </p:txBody>
      </p:sp>
      <p:sp>
        <p:nvSpPr>
          <p:cNvPr id="4" name="Content Placeholder 3"/>
          <p:cNvSpPr>
            <a:spLocks noGrp="1"/>
          </p:cNvSpPr>
          <p:nvPr>
            <p:ph sz="half" idx="2"/>
          </p:nvPr>
        </p:nvSpPr>
        <p:spPr/>
        <p:txBody>
          <a:bodyPr>
            <a:normAutofit/>
          </a:bodyPr>
          <a:lstStyle/>
          <a:p>
            <a:r>
              <a:rPr lang="en-US" b="1" dirty="0" smtClean="0">
                <a:solidFill>
                  <a:schemeClr val="bg1"/>
                </a:solidFill>
                <a:effectLst>
                  <a:outerShdw blurRad="38100" dist="38100" dir="2700000" algn="tl">
                    <a:srgbClr val="000000">
                      <a:alpha val="43137"/>
                    </a:srgbClr>
                  </a:outerShdw>
                </a:effectLst>
                <a:latin typeface="Georgia"/>
                <a:cs typeface="Georgia"/>
              </a:rPr>
              <a:t>Attack on Fort Sumter was the opening engagement of the American Civil War.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3366FF"/>
                </a:solidFill>
                <a:effectLst>
                  <a:outerShdw blurRad="38100" dist="38100" dir="2700000" algn="tl">
                    <a:srgbClr val="000000">
                      <a:alpha val="43137"/>
                    </a:srgbClr>
                  </a:outerShdw>
                </a:effectLst>
                <a:latin typeface="KG HAPPY Solid"/>
                <a:cs typeface="KG HAPPY Solid"/>
              </a:rPr>
              <a:t>The Confederacy has </a:t>
            </a:r>
            <a:br>
              <a:rPr lang="en-US" sz="2800" b="1" dirty="0" smtClean="0">
                <a:solidFill>
                  <a:srgbClr val="3366FF"/>
                </a:solidFill>
                <a:effectLst>
                  <a:outerShdw blurRad="38100" dist="38100" dir="2700000" algn="tl">
                    <a:srgbClr val="000000">
                      <a:alpha val="43137"/>
                    </a:srgbClr>
                  </a:outerShdw>
                </a:effectLst>
                <a:latin typeface="KG HAPPY Solid"/>
                <a:cs typeface="KG HAPPY Solid"/>
              </a:rPr>
            </a:br>
            <a:r>
              <a:rPr lang="en-US" sz="2800" b="1" dirty="0" smtClean="0">
                <a:solidFill>
                  <a:srgbClr val="3366FF"/>
                </a:solidFill>
                <a:effectLst>
                  <a:outerShdw blurRad="38100" dist="38100" dir="2700000" algn="tl">
                    <a:srgbClr val="000000">
                      <a:alpha val="43137"/>
                    </a:srgbClr>
                  </a:outerShdw>
                </a:effectLst>
                <a:latin typeface="KG HAPPY Solid"/>
                <a:cs typeface="KG HAPPY Solid"/>
              </a:rPr>
              <a:t>the Upper Hand</a:t>
            </a:r>
            <a:endParaRPr lang="en-US" sz="2800" b="1" dirty="0">
              <a:solidFill>
                <a:srgbClr val="3366FF"/>
              </a:solidFill>
              <a:effectLst>
                <a:outerShdw blurRad="38100" dist="38100" dir="2700000" algn="tl">
                  <a:srgbClr val="000000">
                    <a:alpha val="43137"/>
                  </a:srgbClr>
                </a:outerShdw>
              </a:effectLst>
              <a:latin typeface="KG HAPPY Solid"/>
              <a:cs typeface="KG HAPPY Solid"/>
            </a:endParaRPr>
          </a:p>
        </p:txBody>
      </p:sp>
      <p:sp>
        <p:nvSpPr>
          <p:cNvPr id="3" name="Content Placeholder 2"/>
          <p:cNvSpPr>
            <a:spLocks noGrp="1"/>
          </p:cNvSpPr>
          <p:nvPr>
            <p:ph sz="half" idx="1"/>
          </p:nvPr>
        </p:nvSpPr>
        <p:spPr/>
        <p:txBody>
          <a:bodyPr>
            <a:normAutofit/>
          </a:bodyPr>
          <a:lstStyle/>
          <a:p>
            <a:r>
              <a:rPr lang="en-US" sz="2000" b="1" dirty="0" smtClean="0">
                <a:solidFill>
                  <a:schemeClr val="bg1"/>
                </a:solidFill>
                <a:effectLst>
                  <a:outerShdw blurRad="38100" dist="38100" dir="2700000" algn="tl">
                    <a:srgbClr val="000000">
                      <a:alpha val="43137"/>
                    </a:srgbClr>
                  </a:outerShdw>
                </a:effectLst>
                <a:latin typeface="Arial"/>
                <a:cs typeface="Arial"/>
              </a:rPr>
              <a:t>Confederacy won some major victories</a:t>
            </a:r>
          </a:p>
          <a:p>
            <a:r>
              <a:rPr lang="en-US" sz="2000" b="1" dirty="0" smtClean="0">
                <a:solidFill>
                  <a:schemeClr val="bg1"/>
                </a:solidFill>
                <a:effectLst>
                  <a:outerShdw blurRad="38100" dist="38100" dir="2700000" algn="tl">
                    <a:srgbClr val="000000">
                      <a:alpha val="43137"/>
                    </a:srgbClr>
                  </a:outerShdw>
                </a:effectLst>
                <a:latin typeface="Arial"/>
                <a:cs typeface="Arial"/>
              </a:rPr>
              <a:t>First </a:t>
            </a:r>
            <a:r>
              <a:rPr lang="en-US" sz="2000" b="1" dirty="0">
                <a:solidFill>
                  <a:schemeClr val="bg1"/>
                </a:solidFill>
                <a:effectLst>
                  <a:outerShdw blurRad="38100" dist="38100" dir="2700000" algn="tl">
                    <a:srgbClr val="000000">
                      <a:alpha val="43137"/>
                    </a:srgbClr>
                  </a:outerShdw>
                </a:effectLst>
                <a:latin typeface="Arial"/>
                <a:cs typeface="Arial"/>
              </a:rPr>
              <a:t>Manassas (aka Bull Run</a:t>
            </a:r>
            <a:r>
              <a:rPr lang="en-US" sz="2000" b="1" dirty="0" smtClean="0">
                <a:solidFill>
                  <a:schemeClr val="bg1"/>
                </a:solidFill>
                <a:effectLst>
                  <a:outerShdw blurRad="38100" dist="38100" dir="2700000" algn="tl">
                    <a:srgbClr val="000000">
                      <a:alpha val="43137"/>
                    </a:srgbClr>
                  </a:outerShdw>
                </a:effectLst>
                <a:latin typeface="Arial"/>
                <a:cs typeface="Arial"/>
              </a:rPr>
              <a:t>) July </a:t>
            </a:r>
            <a:r>
              <a:rPr lang="en-US" sz="2000" b="1" dirty="0">
                <a:solidFill>
                  <a:schemeClr val="bg1"/>
                </a:solidFill>
                <a:effectLst>
                  <a:outerShdw blurRad="38100" dist="38100" dir="2700000" algn="tl">
                    <a:srgbClr val="000000">
                      <a:alpha val="43137"/>
                    </a:srgbClr>
                  </a:outerShdw>
                </a:effectLst>
                <a:latin typeface="Arial"/>
                <a:cs typeface="Arial"/>
              </a:rPr>
              <a:t>21, </a:t>
            </a:r>
            <a:r>
              <a:rPr lang="en-US" sz="2000" b="1" dirty="0" smtClean="0">
                <a:solidFill>
                  <a:schemeClr val="bg1"/>
                </a:solidFill>
                <a:effectLst>
                  <a:outerShdw blurRad="38100" dist="38100" dir="2700000" algn="tl">
                    <a:srgbClr val="000000">
                      <a:alpha val="43137"/>
                    </a:srgbClr>
                  </a:outerShdw>
                </a:effectLst>
                <a:latin typeface="Arial"/>
                <a:cs typeface="Arial"/>
              </a:rPr>
              <a:t>1861– in Virginia </a:t>
            </a:r>
            <a:endParaRPr lang="en-US" sz="2000" dirty="0" smtClean="0">
              <a:solidFill>
                <a:schemeClr val="bg1"/>
              </a:solidFill>
              <a:latin typeface="Arial"/>
              <a:cs typeface="Arial"/>
            </a:endParaRPr>
          </a:p>
          <a:p>
            <a:r>
              <a:rPr lang="en-US" sz="2000" dirty="0">
                <a:solidFill>
                  <a:schemeClr val="bg1"/>
                </a:solidFill>
                <a:latin typeface="Arial"/>
                <a:cs typeface="Arial"/>
              </a:rPr>
              <a:t>Not far from Washington D.C.  </a:t>
            </a:r>
          </a:p>
          <a:p>
            <a:r>
              <a:rPr lang="en-US" sz="2000" dirty="0" smtClean="0">
                <a:solidFill>
                  <a:schemeClr val="bg1"/>
                </a:solidFill>
                <a:latin typeface="Arial"/>
                <a:cs typeface="Arial"/>
              </a:rPr>
              <a:t>The first major land battle of the Civil War </a:t>
            </a:r>
            <a:endParaRPr lang="en-US" sz="2000" dirty="0">
              <a:solidFill>
                <a:schemeClr val="bg1"/>
              </a:solidFill>
              <a:latin typeface="Arial"/>
              <a:cs typeface="Arial"/>
            </a:endParaRPr>
          </a:p>
          <a:p>
            <a:r>
              <a:rPr lang="en-US" sz="2000" dirty="0" smtClean="0">
                <a:solidFill>
                  <a:schemeClr val="bg1"/>
                </a:solidFill>
                <a:latin typeface="Arial"/>
                <a:cs typeface="Arial"/>
              </a:rPr>
              <a:t>The battle was marked by confusion, with Union and Confederate troops wearing similar uniforms and flying similar flags. </a:t>
            </a:r>
          </a:p>
          <a:p>
            <a:endParaRPr lang="en-US" dirty="0"/>
          </a:p>
        </p:txBody>
      </p:sp>
      <p:sp>
        <p:nvSpPr>
          <p:cNvPr id="4" name="Content Placeholder 3"/>
          <p:cNvSpPr>
            <a:spLocks noGrp="1"/>
          </p:cNvSpPr>
          <p:nvPr>
            <p:ph sz="half" idx="2"/>
          </p:nvPr>
        </p:nvSpPr>
        <p:spPr>
          <a:xfrm>
            <a:off x="4648200" y="1524000"/>
            <a:ext cx="4038600" cy="4525963"/>
          </a:xfrm>
        </p:spPr>
        <p:txBody>
          <a:bodyPr>
            <a:normAutofit/>
          </a:bodyPr>
          <a:lstStyle/>
          <a:p>
            <a:r>
              <a:rPr lang="en-US" dirty="0" smtClean="0">
                <a:solidFill>
                  <a:schemeClr val="bg1"/>
                </a:solidFill>
              </a:rPr>
              <a:t>4,700 deaths</a:t>
            </a:r>
          </a:p>
          <a:p>
            <a:r>
              <a:rPr lang="en-US" dirty="0" smtClean="0">
                <a:solidFill>
                  <a:schemeClr val="bg1"/>
                </a:solidFill>
              </a:rPr>
              <a:t>Confederacy won this battle</a:t>
            </a:r>
            <a:endParaRPr lang="en-US" dirty="0">
              <a:solidFill>
                <a:schemeClr val="bg1"/>
              </a:solidFill>
            </a:endParaRPr>
          </a:p>
        </p:txBody>
      </p:sp>
      <p:pic>
        <p:nvPicPr>
          <p:cNvPr id="1026" name="Picture 2" descr="http://www.civilwarhome.com/images/ricketts.jpg"/>
          <p:cNvPicPr>
            <a:picLocks noChangeAspect="1" noChangeArrowheads="1"/>
          </p:cNvPicPr>
          <p:nvPr/>
        </p:nvPicPr>
        <p:blipFill>
          <a:blip r:embed="rId3" cstate="print"/>
          <a:srcRect/>
          <a:stretch>
            <a:fillRect/>
          </a:stretch>
        </p:blipFill>
        <p:spPr bwMode="auto">
          <a:xfrm>
            <a:off x="4724400" y="3295650"/>
            <a:ext cx="3724275" cy="21907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381000"/>
            <a:ext cx="4038600" cy="4525963"/>
          </a:xfrm>
        </p:spPr>
        <p:txBody>
          <a:bodyPr>
            <a:normAutofit/>
          </a:bodyPr>
          <a:lstStyle/>
          <a:p>
            <a:pPr marL="0" indent="0" algn="ctr">
              <a:buNone/>
            </a:pPr>
            <a:r>
              <a:rPr lang="en-US" dirty="0" smtClean="0">
                <a:solidFill>
                  <a:srgbClr val="3366FF"/>
                </a:solidFill>
              </a:rPr>
              <a:t>Battle of Antietam</a:t>
            </a:r>
          </a:p>
          <a:p>
            <a:pPr marL="0" indent="0">
              <a:buNone/>
            </a:pPr>
            <a:endParaRPr lang="en-US" dirty="0">
              <a:solidFill>
                <a:srgbClr val="3366FF"/>
              </a:solidFill>
            </a:endParaRPr>
          </a:p>
        </p:txBody>
      </p:sp>
      <p:sp>
        <p:nvSpPr>
          <p:cNvPr id="4" name="Content Placeholder 3"/>
          <p:cNvSpPr>
            <a:spLocks noGrp="1"/>
          </p:cNvSpPr>
          <p:nvPr>
            <p:ph sz="half" idx="2"/>
          </p:nvPr>
        </p:nvSpPr>
        <p:spPr>
          <a:xfrm>
            <a:off x="4876800" y="381000"/>
            <a:ext cx="4038600" cy="4525963"/>
          </a:xfrm>
        </p:spPr>
        <p:txBody>
          <a:bodyPr>
            <a:normAutofit/>
          </a:bodyPr>
          <a:lstStyle/>
          <a:p>
            <a:pPr marL="0" indent="0" algn="ctr">
              <a:buNone/>
            </a:pPr>
            <a:r>
              <a:rPr lang="en-US" dirty="0" smtClean="0">
                <a:solidFill>
                  <a:srgbClr val="3366FF"/>
                </a:solidFill>
              </a:rPr>
              <a:t>Battle of Gettysburg</a:t>
            </a:r>
          </a:p>
          <a:p>
            <a:pPr algn="ctr"/>
            <a:endParaRPr lang="en-US" dirty="0">
              <a:solidFill>
                <a:srgbClr val="3366FF"/>
              </a:solidFill>
            </a:endParaRPr>
          </a:p>
        </p:txBody>
      </p:sp>
      <p:sp>
        <p:nvSpPr>
          <p:cNvPr id="5" name="Rectangle 4"/>
          <p:cNvSpPr/>
          <p:nvPr/>
        </p:nvSpPr>
        <p:spPr>
          <a:xfrm>
            <a:off x="381000" y="1051679"/>
            <a:ext cx="3505200" cy="3139321"/>
          </a:xfrm>
          <a:prstGeom prst="rect">
            <a:avLst/>
          </a:prstGeom>
        </p:spPr>
        <p:txBody>
          <a:bodyPr wrap="square">
            <a:spAutoFit/>
          </a:bodyPr>
          <a:lstStyle/>
          <a:p>
            <a:pPr marL="285750" indent="-285750">
              <a:buFont typeface="Arial"/>
              <a:buChar char="•"/>
            </a:pPr>
            <a:r>
              <a:rPr lang="en-US" dirty="0" smtClean="0">
                <a:solidFill>
                  <a:schemeClr val="bg1"/>
                </a:solidFill>
              </a:rPr>
              <a:t>a.k.a</a:t>
            </a:r>
            <a:r>
              <a:rPr lang="en-US" dirty="0">
                <a:solidFill>
                  <a:schemeClr val="bg1"/>
                </a:solidFill>
              </a:rPr>
              <a:t>. Battle of </a:t>
            </a:r>
            <a:r>
              <a:rPr lang="en-US" dirty="0" smtClean="0">
                <a:solidFill>
                  <a:schemeClr val="bg1"/>
                </a:solidFill>
              </a:rPr>
              <a:t>Sharpsburg</a:t>
            </a:r>
          </a:p>
          <a:p>
            <a:pPr marL="285750" indent="-285750">
              <a:buFont typeface="Arial"/>
              <a:buChar char="•"/>
            </a:pPr>
            <a:r>
              <a:rPr lang="en-US" dirty="0" smtClean="0">
                <a:solidFill>
                  <a:schemeClr val="bg1"/>
                </a:solidFill>
              </a:rPr>
              <a:t>bloodiest </a:t>
            </a:r>
            <a:r>
              <a:rPr lang="en-US" dirty="0">
                <a:solidFill>
                  <a:schemeClr val="bg1"/>
                </a:solidFill>
              </a:rPr>
              <a:t>day of the American Civil </a:t>
            </a:r>
            <a:r>
              <a:rPr lang="en-US" dirty="0" smtClean="0">
                <a:solidFill>
                  <a:schemeClr val="bg1"/>
                </a:solidFill>
              </a:rPr>
              <a:t>War </a:t>
            </a:r>
          </a:p>
          <a:p>
            <a:pPr marL="285750" indent="-285750">
              <a:buFont typeface="Arial"/>
              <a:buChar char="•"/>
            </a:pPr>
            <a:r>
              <a:rPr lang="en-US" dirty="0" smtClean="0">
                <a:solidFill>
                  <a:schemeClr val="bg1"/>
                </a:solidFill>
              </a:rPr>
              <a:t>bloodiest </a:t>
            </a:r>
            <a:r>
              <a:rPr lang="en-US" dirty="0">
                <a:solidFill>
                  <a:schemeClr val="bg1"/>
                </a:solidFill>
              </a:rPr>
              <a:t>single day in all of American </a:t>
            </a:r>
            <a:r>
              <a:rPr lang="en-US" dirty="0" smtClean="0">
                <a:solidFill>
                  <a:schemeClr val="bg1"/>
                </a:solidFill>
              </a:rPr>
              <a:t>history</a:t>
            </a:r>
          </a:p>
          <a:p>
            <a:pPr marL="285750" indent="-285750">
              <a:buFont typeface="Arial"/>
              <a:buChar char="•"/>
            </a:pPr>
            <a:r>
              <a:rPr lang="en-US" dirty="0" smtClean="0">
                <a:solidFill>
                  <a:schemeClr val="bg1"/>
                </a:solidFill>
              </a:rPr>
              <a:t>Fought </a:t>
            </a:r>
            <a:r>
              <a:rPr lang="en-US" dirty="0">
                <a:solidFill>
                  <a:schemeClr val="bg1"/>
                </a:solidFill>
              </a:rPr>
              <a:t>primarily on September 17, 1862, between the town of Sharpsburg, Maryland, and Antietam </a:t>
            </a:r>
            <a:r>
              <a:rPr lang="en-US" dirty="0" smtClean="0">
                <a:solidFill>
                  <a:schemeClr val="bg1"/>
                </a:solidFill>
              </a:rPr>
              <a:t>Creek</a:t>
            </a:r>
          </a:p>
          <a:p>
            <a:pPr marL="285750" indent="-285750">
              <a:buFont typeface="Arial"/>
              <a:buChar char="•"/>
            </a:pPr>
            <a:r>
              <a:rPr lang="en-US" dirty="0" smtClean="0">
                <a:solidFill>
                  <a:schemeClr val="bg1"/>
                </a:solidFill>
              </a:rPr>
              <a:t>Casualties= 22,720</a:t>
            </a:r>
            <a:endParaRPr lang="en-US" dirty="0">
              <a:solidFill>
                <a:schemeClr val="bg1"/>
              </a:solidFill>
            </a:endParaRPr>
          </a:p>
          <a:p>
            <a:pPr marL="285750" indent="-285750">
              <a:buFont typeface="Arial"/>
              <a:buChar char="•"/>
            </a:pPr>
            <a:r>
              <a:rPr lang="en-US" dirty="0" smtClean="0">
                <a:solidFill>
                  <a:schemeClr val="bg1"/>
                </a:solidFill>
              </a:rPr>
              <a:t>Union Victory</a:t>
            </a:r>
            <a:endParaRPr lang="en-US" dirty="0">
              <a:solidFill>
                <a:schemeClr val="bg1"/>
              </a:solidFill>
            </a:endParaRPr>
          </a:p>
        </p:txBody>
      </p:sp>
      <p:sp>
        <p:nvSpPr>
          <p:cNvPr id="6" name="Rectangle 5"/>
          <p:cNvSpPr/>
          <p:nvPr/>
        </p:nvSpPr>
        <p:spPr>
          <a:xfrm>
            <a:off x="5105400" y="990600"/>
            <a:ext cx="3657600" cy="4524316"/>
          </a:xfrm>
          <a:prstGeom prst="rect">
            <a:avLst/>
          </a:prstGeom>
        </p:spPr>
        <p:txBody>
          <a:bodyPr wrap="square">
            <a:spAutoFit/>
          </a:bodyPr>
          <a:lstStyle/>
          <a:p>
            <a:pPr marL="285750" indent="-285750">
              <a:buFont typeface="Arial"/>
              <a:buChar char="•"/>
            </a:pPr>
            <a:r>
              <a:rPr lang="en-US" dirty="0" smtClean="0">
                <a:solidFill>
                  <a:srgbClr val="FFFFFF"/>
                </a:solidFill>
              </a:rPr>
              <a:t>Gettysburg</a:t>
            </a:r>
            <a:r>
              <a:rPr lang="en-US" dirty="0">
                <a:solidFill>
                  <a:srgbClr val="FFFFFF"/>
                </a:solidFill>
              </a:rPr>
              <a:t>, Pennsylvania (July 1–July 3, 1863</a:t>
            </a:r>
            <a:r>
              <a:rPr lang="en-US" dirty="0" smtClean="0">
                <a:solidFill>
                  <a:srgbClr val="FFFFFF"/>
                </a:solidFill>
              </a:rPr>
              <a:t>) </a:t>
            </a:r>
          </a:p>
          <a:p>
            <a:pPr marL="285750" indent="-285750">
              <a:buFont typeface="Arial"/>
              <a:buChar char="•"/>
            </a:pPr>
            <a:r>
              <a:rPr lang="en-US" dirty="0" smtClean="0">
                <a:solidFill>
                  <a:srgbClr val="FFFFFF"/>
                </a:solidFill>
              </a:rPr>
              <a:t>largest </a:t>
            </a:r>
            <a:r>
              <a:rPr lang="en-US" dirty="0">
                <a:solidFill>
                  <a:srgbClr val="FFFFFF"/>
                </a:solidFill>
              </a:rPr>
              <a:t>battle of the American Civil War </a:t>
            </a:r>
            <a:endParaRPr lang="en-US" dirty="0" smtClean="0">
              <a:solidFill>
                <a:srgbClr val="FFFFFF"/>
              </a:solidFill>
            </a:endParaRPr>
          </a:p>
          <a:p>
            <a:pPr marL="285750" indent="-285750">
              <a:buFont typeface="Arial"/>
              <a:buChar char="•"/>
            </a:pPr>
            <a:r>
              <a:rPr lang="en-US" dirty="0" smtClean="0">
                <a:solidFill>
                  <a:srgbClr val="FFFFFF"/>
                </a:solidFill>
              </a:rPr>
              <a:t>largest </a:t>
            </a:r>
            <a:r>
              <a:rPr lang="en-US" dirty="0">
                <a:solidFill>
                  <a:srgbClr val="FFFFFF"/>
                </a:solidFill>
              </a:rPr>
              <a:t>battle ever fought in North </a:t>
            </a:r>
            <a:r>
              <a:rPr lang="en-US" dirty="0" smtClean="0">
                <a:solidFill>
                  <a:srgbClr val="FFFFFF"/>
                </a:solidFill>
              </a:rPr>
              <a:t>America (around </a:t>
            </a:r>
            <a:r>
              <a:rPr lang="en-US" dirty="0">
                <a:solidFill>
                  <a:srgbClr val="FFFFFF"/>
                </a:solidFill>
              </a:rPr>
              <a:t>85,000 men in the Union’s Army </a:t>
            </a:r>
            <a:r>
              <a:rPr lang="en-US" dirty="0" smtClean="0">
                <a:solidFill>
                  <a:srgbClr val="FFFFFF"/>
                </a:solidFill>
              </a:rPr>
              <a:t>and 75,000 </a:t>
            </a:r>
            <a:r>
              <a:rPr lang="en-US" dirty="0">
                <a:solidFill>
                  <a:srgbClr val="FFFFFF"/>
                </a:solidFill>
              </a:rPr>
              <a:t>in the Confederacy’s </a:t>
            </a:r>
            <a:r>
              <a:rPr lang="en-US" dirty="0" smtClean="0">
                <a:solidFill>
                  <a:srgbClr val="FFFFFF"/>
                </a:solidFill>
              </a:rPr>
              <a:t>Army)</a:t>
            </a:r>
          </a:p>
          <a:p>
            <a:pPr marL="285750" indent="-285750">
              <a:buFont typeface="Arial"/>
              <a:buChar char="•"/>
            </a:pPr>
            <a:r>
              <a:rPr lang="en-US" dirty="0" smtClean="0">
                <a:solidFill>
                  <a:srgbClr val="FFFFFF"/>
                </a:solidFill>
              </a:rPr>
              <a:t>Casualties </a:t>
            </a:r>
            <a:r>
              <a:rPr lang="en-US" dirty="0">
                <a:solidFill>
                  <a:srgbClr val="FFFFFF"/>
                </a:solidFill>
              </a:rPr>
              <a:t>at Gettysburg totaled 23,049 for the Union (3,155 dead, 14,529 wounded, 5,365 missing)</a:t>
            </a:r>
            <a:r>
              <a:rPr lang="en-US" dirty="0" smtClean="0">
                <a:solidFill>
                  <a:srgbClr val="FFFFFF"/>
                </a:solidFill>
              </a:rPr>
              <a:t>.</a:t>
            </a:r>
          </a:p>
          <a:p>
            <a:pPr marL="285750" indent="-285750">
              <a:buFont typeface="Arial"/>
              <a:buChar char="•"/>
            </a:pPr>
            <a:r>
              <a:rPr lang="en-US" dirty="0" smtClean="0">
                <a:solidFill>
                  <a:srgbClr val="FFFFFF"/>
                </a:solidFill>
              </a:rPr>
              <a:t>Confederate </a:t>
            </a:r>
            <a:r>
              <a:rPr lang="en-US" dirty="0">
                <a:solidFill>
                  <a:srgbClr val="FFFFFF"/>
                </a:solidFill>
              </a:rPr>
              <a:t>casualties were 28,063 (3,903 dead, 18,735 injured, and 5,425 missing), more than a third of Lee’s army</a:t>
            </a:r>
            <a:r>
              <a:rPr lang="en-US" dirty="0" smtClean="0">
                <a:solidFill>
                  <a:srgbClr val="FFFFFF"/>
                </a:solidFill>
              </a:rPr>
              <a:t>.</a:t>
            </a:r>
          </a:p>
          <a:p>
            <a:pPr marL="285750" indent="-285750">
              <a:buFont typeface="Arial"/>
              <a:buChar char="•"/>
            </a:pPr>
            <a:r>
              <a:rPr lang="en-US" dirty="0" smtClean="0">
                <a:solidFill>
                  <a:srgbClr val="FFFFFF"/>
                </a:solidFill>
              </a:rPr>
              <a:t>Major Union Victory</a:t>
            </a:r>
            <a:endParaRPr lang="en-US" dirty="0">
              <a:solidFill>
                <a:srgbClr val="FFFFFF"/>
              </a:solidFill>
            </a:endParaRPr>
          </a:p>
        </p:txBody>
      </p:sp>
    </p:spTree>
    <p:extLst>
      <p:ext uri="{BB962C8B-B14F-4D97-AF65-F5344CB8AC3E}">
        <p14:creationId xmlns:p14="http://schemas.microsoft.com/office/powerpoint/2010/main" val="1702932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solidFill>
                  <a:srgbClr val="FFFFFF"/>
                </a:solidFill>
              </a:rPr>
              <a:t>Robert E Lee</a:t>
            </a:r>
            <a:endParaRPr lang="en-US" dirty="0">
              <a:solidFill>
                <a:srgbClr val="FFFFFF"/>
              </a:solidFill>
            </a:endParaRPr>
          </a:p>
        </p:txBody>
      </p:sp>
      <p:sp>
        <p:nvSpPr>
          <p:cNvPr id="4" name="Content Placeholder 3"/>
          <p:cNvSpPr>
            <a:spLocks noGrp="1"/>
          </p:cNvSpPr>
          <p:nvPr>
            <p:ph sz="half" idx="2"/>
          </p:nvPr>
        </p:nvSpPr>
        <p:spPr/>
        <p:txBody>
          <a:bodyPr/>
          <a:lstStyle/>
          <a:p>
            <a:r>
              <a:rPr lang="en-US" dirty="0" smtClean="0">
                <a:solidFill>
                  <a:srgbClr val="FFFFFF"/>
                </a:solidFill>
              </a:rPr>
              <a:t>Stonewall Jackson</a:t>
            </a:r>
            <a:endParaRPr lang="en-US" dirty="0">
              <a:solidFill>
                <a:srgbClr val="FFFFFF"/>
              </a:solidFill>
            </a:endParaRPr>
          </a:p>
        </p:txBody>
      </p:sp>
    </p:spTree>
    <p:extLst>
      <p:ext uri="{BB962C8B-B14F-4D97-AF65-F5344CB8AC3E}">
        <p14:creationId xmlns:p14="http://schemas.microsoft.com/office/powerpoint/2010/main" val="3171931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FF"/>
              </a:solidFill>
            </a:endParaRPr>
          </a:p>
        </p:txBody>
      </p:sp>
      <p:sp>
        <p:nvSpPr>
          <p:cNvPr id="3" name="Content Placeholder 2"/>
          <p:cNvSpPr>
            <a:spLocks noGrp="1"/>
          </p:cNvSpPr>
          <p:nvPr>
            <p:ph sz="half" idx="1"/>
          </p:nvPr>
        </p:nvSpPr>
        <p:spPr/>
        <p:txBody>
          <a:bodyPr/>
          <a:lstStyle/>
          <a:p>
            <a:pPr marL="0" indent="0">
              <a:buNone/>
            </a:pPr>
            <a:r>
              <a:rPr lang="en-US" dirty="0" smtClean="0">
                <a:solidFill>
                  <a:srgbClr val="FFFFFF"/>
                </a:solidFill>
              </a:rPr>
              <a:t>Ulysses S Grant</a:t>
            </a:r>
            <a:endParaRPr lang="en-US" dirty="0">
              <a:solidFill>
                <a:srgbClr val="FFFFFF"/>
              </a:solidFill>
            </a:endParaRPr>
          </a:p>
        </p:txBody>
      </p:sp>
      <p:sp>
        <p:nvSpPr>
          <p:cNvPr id="4" name="Content Placeholder 3"/>
          <p:cNvSpPr>
            <a:spLocks noGrp="1"/>
          </p:cNvSpPr>
          <p:nvPr>
            <p:ph sz="half" idx="2"/>
          </p:nvPr>
        </p:nvSpPr>
        <p:spPr/>
        <p:txBody>
          <a:bodyPr/>
          <a:lstStyle/>
          <a:p>
            <a:pPr marL="0" indent="0">
              <a:buNone/>
            </a:pPr>
            <a:r>
              <a:rPr lang="en-US" dirty="0" smtClean="0">
                <a:solidFill>
                  <a:srgbClr val="FFFFFF"/>
                </a:solidFill>
              </a:rPr>
              <a:t>William Tecumseh Sherman</a:t>
            </a:r>
            <a:endParaRPr lang="en-US" dirty="0">
              <a:solidFill>
                <a:srgbClr val="FFFFFF"/>
              </a:solidFill>
            </a:endParaRPr>
          </a:p>
        </p:txBody>
      </p:sp>
    </p:spTree>
    <p:extLst>
      <p:ext uri="{BB962C8B-B14F-4D97-AF65-F5344CB8AC3E}">
        <p14:creationId xmlns:p14="http://schemas.microsoft.com/office/powerpoint/2010/main" val="3801399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bg1"/>
                </a:solidFill>
                <a:effectLst>
                  <a:outerShdw blurRad="38100" dist="38100" dir="2700000" algn="tl">
                    <a:srgbClr val="000000">
                      <a:alpha val="43137"/>
                    </a:srgbClr>
                  </a:outerShdw>
                </a:effectLst>
              </a:rPr>
              <a:t>Life During the Civil War</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759225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ages8.alphacoders.com/287/287487.jpg"/>
          <p:cNvPicPr>
            <a:picLocks noChangeAspect="1" noChangeArrowheads="1"/>
          </p:cNvPicPr>
          <p:nvPr/>
        </p:nvPicPr>
        <p:blipFill>
          <a:blip r:embed="rId2" cstate="print"/>
          <a:srcRect/>
          <a:stretch>
            <a:fillRect/>
          </a:stretch>
        </p:blipFill>
        <p:spPr bwMode="auto">
          <a:xfrm>
            <a:off x="4495800" y="2438400"/>
            <a:ext cx="4272256" cy="2667000"/>
          </a:xfrm>
          <a:prstGeom prst="rect">
            <a:avLst/>
          </a:prstGeom>
          <a:noFill/>
          <a:effectLst>
            <a:glow rad="228600">
              <a:schemeClr val="accent3">
                <a:satMod val="175000"/>
                <a:alpha val="40000"/>
              </a:schemeClr>
            </a:glow>
          </a:effectLst>
        </p:spPr>
      </p:pic>
      <p:sp>
        <p:nvSpPr>
          <p:cNvPr id="2" name="Title 1"/>
          <p:cNvSpPr>
            <a:spLocks noGrp="1"/>
          </p:cNvSpPr>
          <p:nvPr>
            <p:ph type="title"/>
          </p:nvPr>
        </p:nvSpPr>
        <p:spPr/>
        <p:txBody>
          <a:bodyPr/>
          <a:lstStyle/>
          <a:p>
            <a:pPr algn="l"/>
            <a:r>
              <a:rPr lang="en-US" b="1" dirty="0" smtClean="0">
                <a:solidFill>
                  <a:schemeClr val="bg1"/>
                </a:solidFill>
                <a:effectLst>
                  <a:outerShdw blurRad="38100" dist="38100" dir="2700000" algn="tl">
                    <a:srgbClr val="000000">
                      <a:alpha val="43137"/>
                    </a:srgbClr>
                  </a:outerShdw>
                </a:effectLst>
              </a:rPr>
              <a:t>Hardships of the South</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524000"/>
            <a:ext cx="4495800" cy="5029200"/>
          </a:xfrm>
        </p:spPr>
        <p:txBody>
          <a:bodyPr>
            <a:normAutofit fontScale="85000" lnSpcReduction="20000"/>
          </a:bodyPr>
          <a:lstStyle/>
          <a:p>
            <a:r>
              <a:rPr lang="en-US" dirty="0" smtClean="0">
                <a:solidFill>
                  <a:schemeClr val="bg1"/>
                </a:solidFill>
              </a:rPr>
              <a:t>Life in the South changed most dramatically</a:t>
            </a:r>
          </a:p>
          <a:p>
            <a:pPr lvl="1"/>
            <a:r>
              <a:rPr lang="en-US" dirty="0" smtClean="0">
                <a:solidFill>
                  <a:schemeClr val="bg1"/>
                </a:solidFill>
              </a:rPr>
              <a:t>Armies spent most of their time in the South</a:t>
            </a:r>
          </a:p>
          <a:p>
            <a:pPr lvl="1"/>
            <a:r>
              <a:rPr lang="en-US" dirty="0" smtClean="0">
                <a:solidFill>
                  <a:schemeClr val="bg1"/>
                </a:solidFill>
              </a:rPr>
              <a:t>The South suffered a lot of destruction</a:t>
            </a:r>
          </a:p>
          <a:p>
            <a:pPr lvl="1"/>
            <a:r>
              <a:rPr lang="en-US" dirty="0" smtClean="0">
                <a:solidFill>
                  <a:schemeClr val="bg1"/>
                </a:solidFill>
              </a:rPr>
              <a:t>Farmers lost their crops and homes</a:t>
            </a:r>
          </a:p>
          <a:p>
            <a:pPr lvl="1"/>
            <a:r>
              <a:rPr lang="en-US" dirty="0" smtClean="0">
                <a:solidFill>
                  <a:schemeClr val="bg1"/>
                </a:solidFill>
              </a:rPr>
              <a:t>Many Southern civilians became refugees</a:t>
            </a:r>
          </a:p>
          <a:p>
            <a:r>
              <a:rPr lang="en-US" dirty="0" smtClean="0">
                <a:solidFill>
                  <a:schemeClr val="bg1"/>
                </a:solidFill>
              </a:rPr>
              <a:t>Many towns faced shortages</a:t>
            </a:r>
          </a:p>
          <a:p>
            <a:pPr lvl="1"/>
            <a:r>
              <a:rPr lang="en-US" dirty="0" smtClean="0">
                <a:solidFill>
                  <a:schemeClr val="bg1"/>
                </a:solidFill>
              </a:rPr>
              <a:t>Food</a:t>
            </a:r>
          </a:p>
          <a:p>
            <a:pPr lvl="1"/>
            <a:r>
              <a:rPr lang="en-US" dirty="0" smtClean="0">
                <a:solidFill>
                  <a:schemeClr val="bg1"/>
                </a:solidFill>
              </a:rPr>
              <a:t>Household items</a:t>
            </a:r>
            <a:endParaRPr lang="en-US" dirty="0">
              <a:solidFill>
                <a:schemeClr val="bg1"/>
              </a:solidFill>
            </a:endParaRPr>
          </a:p>
        </p:txBody>
      </p:sp>
    </p:spTree>
    <p:extLst>
      <p:ext uri="{BB962C8B-B14F-4D97-AF65-F5344CB8AC3E}">
        <p14:creationId xmlns:p14="http://schemas.microsoft.com/office/powerpoint/2010/main" val="14238062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Arial Black" pitchFamily="34" charset="0"/>
              </a:rPr>
              <a:t>Discussion Questions</a:t>
            </a:r>
            <a:endParaRPr lang="en-US" dirty="0">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1295400" y="1600200"/>
            <a:ext cx="6553200" cy="4525963"/>
          </a:xfrm>
        </p:spPr>
        <p:txBody>
          <a:bodyPr/>
          <a:lstStyle/>
          <a:p>
            <a:r>
              <a:rPr lang="en-US" dirty="0" smtClean="0"/>
              <a:t>What was it?</a:t>
            </a:r>
          </a:p>
          <a:p>
            <a:r>
              <a:rPr lang="en-US" dirty="0" smtClean="0"/>
              <a:t>What caused it? </a:t>
            </a:r>
          </a:p>
          <a:p>
            <a:r>
              <a:rPr lang="en-US" dirty="0" smtClean="0"/>
              <a:t>Who fought it and why? </a:t>
            </a:r>
          </a:p>
          <a:p>
            <a:r>
              <a:rPr lang="en-US" dirty="0" smtClean="0"/>
              <a:t>Was it costly? </a:t>
            </a:r>
          </a:p>
          <a:p>
            <a:r>
              <a:rPr lang="en-US" dirty="0" smtClean="0"/>
              <a:t>How was the country changed as a result of the war?</a:t>
            </a:r>
            <a:endParaRPr lang="en-US" dirty="0"/>
          </a:p>
        </p:txBody>
      </p:sp>
    </p:spTree>
    <p:extLst>
      <p:ext uri="{BB962C8B-B14F-4D97-AF65-F5344CB8AC3E}">
        <p14:creationId xmlns:p14="http://schemas.microsoft.com/office/powerpoint/2010/main" val="25581002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jhupress.files.wordpress.com/2013/01/jones_figure1.jpg"/>
          <p:cNvPicPr>
            <a:picLocks noChangeAspect="1" noChangeArrowheads="1"/>
          </p:cNvPicPr>
          <p:nvPr/>
        </p:nvPicPr>
        <p:blipFill>
          <a:blip r:embed="rId2" cstate="print"/>
          <a:srcRect/>
          <a:stretch>
            <a:fillRect/>
          </a:stretch>
        </p:blipFill>
        <p:spPr bwMode="auto">
          <a:xfrm>
            <a:off x="5562601" y="1752600"/>
            <a:ext cx="3200400" cy="4371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normAutofit fontScale="90000"/>
          </a:bodyPr>
          <a:lstStyle/>
          <a:p>
            <a:pPr algn="l"/>
            <a:r>
              <a:rPr lang="en-US" b="1" dirty="0" smtClean="0">
                <a:solidFill>
                  <a:schemeClr val="bg1"/>
                </a:solidFill>
                <a:effectLst>
                  <a:outerShdw blurRad="38100" dist="38100" dir="2700000" algn="tl">
                    <a:srgbClr val="000000">
                      <a:alpha val="43137"/>
                    </a:srgbClr>
                  </a:outerShdw>
                </a:effectLst>
              </a:rPr>
              <a:t>New Roles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for Women</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876800" cy="4724400"/>
          </a:xfrm>
        </p:spPr>
        <p:txBody>
          <a:bodyPr>
            <a:normAutofit fontScale="70000" lnSpcReduction="20000"/>
          </a:bodyPr>
          <a:lstStyle/>
          <a:p>
            <a:r>
              <a:rPr lang="en-US" dirty="0" smtClean="0">
                <a:solidFill>
                  <a:schemeClr val="bg1"/>
                </a:solidFill>
              </a:rPr>
              <a:t>Women kept the economy going</a:t>
            </a:r>
          </a:p>
          <a:p>
            <a:pPr lvl="1"/>
            <a:r>
              <a:rPr lang="en-US" dirty="0" smtClean="0">
                <a:solidFill>
                  <a:schemeClr val="bg1"/>
                </a:solidFill>
              </a:rPr>
              <a:t>Ran farms and factories</a:t>
            </a:r>
          </a:p>
          <a:p>
            <a:pPr lvl="1"/>
            <a:r>
              <a:rPr lang="en-US" dirty="0" smtClean="0">
                <a:solidFill>
                  <a:schemeClr val="bg1"/>
                </a:solidFill>
              </a:rPr>
              <a:t>Taught school</a:t>
            </a:r>
          </a:p>
          <a:p>
            <a:pPr lvl="1"/>
            <a:r>
              <a:rPr lang="en-US" dirty="0" smtClean="0">
                <a:solidFill>
                  <a:schemeClr val="bg1"/>
                </a:solidFill>
              </a:rPr>
              <a:t>Ran offices</a:t>
            </a:r>
          </a:p>
          <a:p>
            <a:pPr lvl="1"/>
            <a:r>
              <a:rPr lang="en-US" dirty="0" smtClean="0">
                <a:solidFill>
                  <a:schemeClr val="bg1"/>
                </a:solidFill>
              </a:rPr>
              <a:t>Kept government records</a:t>
            </a:r>
          </a:p>
          <a:p>
            <a:r>
              <a:rPr lang="en-US" dirty="0" smtClean="0">
                <a:solidFill>
                  <a:schemeClr val="bg1"/>
                </a:solidFill>
              </a:rPr>
              <a:t>Nurses </a:t>
            </a:r>
          </a:p>
          <a:p>
            <a:pPr lvl="1"/>
            <a:r>
              <a:rPr lang="en-US" dirty="0" smtClean="0">
                <a:solidFill>
                  <a:schemeClr val="bg1"/>
                </a:solidFill>
              </a:rPr>
              <a:t>Many doctors didn’t welcome them </a:t>
            </a:r>
          </a:p>
          <a:p>
            <a:pPr lvl="1"/>
            <a:r>
              <a:rPr lang="en-US" dirty="0" smtClean="0">
                <a:solidFill>
                  <a:schemeClr val="bg1"/>
                </a:solidFill>
              </a:rPr>
              <a:t>Believed to be to delicate for wartime hospitals</a:t>
            </a:r>
          </a:p>
          <a:p>
            <a:r>
              <a:rPr lang="en-US" dirty="0" smtClean="0">
                <a:solidFill>
                  <a:schemeClr val="bg1"/>
                </a:solidFill>
              </a:rPr>
              <a:t>Spying</a:t>
            </a:r>
          </a:p>
          <a:p>
            <a:pPr lvl="1"/>
            <a:r>
              <a:rPr lang="en-US" dirty="0" smtClean="0">
                <a:solidFill>
                  <a:schemeClr val="bg1"/>
                </a:solidFill>
              </a:rPr>
              <a:t>Women served as spies to gather information about the enemy</a:t>
            </a:r>
          </a:p>
          <a:p>
            <a:r>
              <a:rPr lang="en-US" dirty="0" smtClean="0">
                <a:solidFill>
                  <a:schemeClr val="bg1"/>
                </a:solidFill>
              </a:rPr>
              <a:t>Disguise</a:t>
            </a:r>
          </a:p>
          <a:p>
            <a:pPr lvl="1"/>
            <a:r>
              <a:rPr lang="en-US" dirty="0" smtClean="0">
                <a:solidFill>
                  <a:schemeClr val="bg1"/>
                </a:solidFill>
              </a:rPr>
              <a:t>Dressed up as men and became soldiers</a:t>
            </a:r>
          </a:p>
        </p:txBody>
      </p:sp>
      <p:pic>
        <p:nvPicPr>
          <p:cNvPr id="15362" name="Picture 2" descr="http://www.ourstate.com/wp-content/uploads/2011/11/civil-war-women.jpg"/>
          <p:cNvPicPr>
            <a:picLocks noChangeAspect="1" noChangeArrowheads="1"/>
          </p:cNvPicPr>
          <p:nvPr/>
        </p:nvPicPr>
        <p:blipFill>
          <a:blip r:embed="rId3" cstate="print"/>
          <a:srcRect/>
          <a:stretch>
            <a:fillRect/>
          </a:stretch>
        </p:blipFill>
        <p:spPr bwMode="auto">
          <a:xfrm>
            <a:off x="4724400" y="381000"/>
            <a:ext cx="3962399" cy="1981200"/>
          </a:xfrm>
          <a:prstGeom prst="rect">
            <a:avLst/>
          </a:prstGeom>
          <a:ln>
            <a:noFill/>
          </a:ln>
          <a:effectLst>
            <a:softEdge rad="112500"/>
          </a:effectLst>
        </p:spPr>
      </p:pic>
    </p:spTree>
    <p:extLst>
      <p:ext uri="{BB962C8B-B14F-4D97-AF65-F5344CB8AC3E}">
        <p14:creationId xmlns:p14="http://schemas.microsoft.com/office/powerpoint/2010/main" val="23945354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bg1"/>
                </a:solidFill>
                <a:effectLst>
                  <a:outerShdw blurRad="38100" dist="38100" dir="2700000" algn="tl">
                    <a:srgbClr val="000000">
                      <a:alpha val="43137"/>
                    </a:srgbClr>
                  </a:outerShdw>
                </a:effectLst>
              </a:rPr>
              <a:t>Prisoners of War</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4191000" cy="5029200"/>
          </a:xfrm>
        </p:spPr>
        <p:txBody>
          <a:bodyPr>
            <a:normAutofit lnSpcReduction="10000"/>
          </a:bodyPr>
          <a:lstStyle/>
          <a:p>
            <a:r>
              <a:rPr lang="en-US" dirty="0" smtClean="0">
                <a:solidFill>
                  <a:schemeClr val="bg1"/>
                </a:solidFill>
              </a:rPr>
              <a:t>Each side had prison camps</a:t>
            </a:r>
          </a:p>
          <a:p>
            <a:pPr lvl="1"/>
            <a:r>
              <a:rPr lang="en-US" dirty="0" smtClean="0">
                <a:solidFill>
                  <a:schemeClr val="bg1"/>
                </a:solidFill>
              </a:rPr>
              <a:t>Little or nothing to eat</a:t>
            </a:r>
          </a:p>
          <a:p>
            <a:pPr lvl="1"/>
            <a:r>
              <a:rPr lang="en-US" dirty="0" smtClean="0">
                <a:solidFill>
                  <a:schemeClr val="bg1"/>
                </a:solidFill>
              </a:rPr>
              <a:t>Men slept in shallow holes dug in the ground</a:t>
            </a:r>
          </a:p>
          <a:p>
            <a:r>
              <a:rPr lang="en-US" dirty="0" smtClean="0">
                <a:solidFill>
                  <a:schemeClr val="bg1"/>
                </a:solidFill>
              </a:rPr>
              <a:t>Andersonville Confederate Prison</a:t>
            </a:r>
          </a:p>
          <a:p>
            <a:pPr lvl="1"/>
            <a:r>
              <a:rPr lang="en-US" dirty="0" smtClean="0">
                <a:solidFill>
                  <a:schemeClr val="bg1"/>
                </a:solidFill>
              </a:rPr>
              <a:t>Built to hold 10,000</a:t>
            </a:r>
          </a:p>
          <a:p>
            <a:pPr lvl="1"/>
            <a:r>
              <a:rPr lang="en-US" dirty="0" smtClean="0">
                <a:solidFill>
                  <a:schemeClr val="bg1"/>
                </a:solidFill>
              </a:rPr>
              <a:t>By August 1864 it held 33,000</a:t>
            </a:r>
          </a:p>
        </p:txBody>
      </p:sp>
      <p:pic>
        <p:nvPicPr>
          <p:cNvPr id="14338" name="Picture 2" descr="http://24.media.tumblr.com/tumblr_m3npg9tewF1qjkcuso1_1280.gif"/>
          <p:cNvPicPr>
            <a:picLocks noChangeAspect="1" noChangeArrowheads="1"/>
          </p:cNvPicPr>
          <p:nvPr/>
        </p:nvPicPr>
        <p:blipFill>
          <a:blip r:embed="rId2" cstate="print"/>
          <a:srcRect/>
          <a:stretch>
            <a:fillRect/>
          </a:stretch>
        </p:blipFill>
        <p:spPr bwMode="auto">
          <a:xfrm>
            <a:off x="4267200" y="1905000"/>
            <a:ext cx="4638349" cy="3581400"/>
          </a:xfrm>
          <a:prstGeom prst="rect">
            <a:avLst/>
          </a:prstGeom>
          <a:ln>
            <a:noFill/>
          </a:ln>
          <a:effectLst>
            <a:softEdge rad="317500"/>
          </a:effectLst>
        </p:spPr>
      </p:pic>
    </p:spTree>
    <p:extLst>
      <p:ext uri="{BB962C8B-B14F-4D97-AF65-F5344CB8AC3E}">
        <p14:creationId xmlns:p14="http://schemas.microsoft.com/office/powerpoint/2010/main" val="341944558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bg1"/>
                </a:solidFill>
                <a:effectLst>
                  <a:outerShdw blurRad="38100" dist="38100" dir="2700000" algn="tl">
                    <a:srgbClr val="000000">
                      <a:alpha val="43137"/>
                    </a:srgbClr>
                  </a:outerShdw>
                </a:effectLst>
              </a:rPr>
              <a:t>Jail Without Trial</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3352800" cy="4525963"/>
          </a:xfrm>
        </p:spPr>
        <p:txBody>
          <a:bodyPr>
            <a:normAutofit lnSpcReduction="10000"/>
          </a:bodyPr>
          <a:lstStyle/>
          <a:p>
            <a:r>
              <a:rPr lang="en-US" dirty="0" smtClean="0">
                <a:solidFill>
                  <a:schemeClr val="bg1"/>
                </a:solidFill>
              </a:rPr>
              <a:t>Habeas Corpus was suspended by Lincoln &amp; Davis during the war</a:t>
            </a:r>
          </a:p>
          <a:p>
            <a:pPr lvl="1"/>
            <a:r>
              <a:rPr lang="en-US" dirty="0" smtClean="0">
                <a:solidFill>
                  <a:schemeClr val="bg1"/>
                </a:solidFill>
              </a:rPr>
              <a:t>Both sides were able to hold prisoners without putting them on trial</a:t>
            </a:r>
            <a:endParaRPr lang="en-US" dirty="0">
              <a:solidFill>
                <a:schemeClr val="bg1"/>
              </a:solidFill>
            </a:endParaRPr>
          </a:p>
        </p:txBody>
      </p:sp>
      <p:pic>
        <p:nvPicPr>
          <p:cNvPr id="4098" name="Picture 2" descr="http://cdn.dipity.com/uploads/events/1c8baf5cddadb00139f96392d768a4ce_1M.png"/>
          <p:cNvPicPr>
            <a:picLocks noChangeAspect="1" noChangeArrowheads="1"/>
          </p:cNvPicPr>
          <p:nvPr/>
        </p:nvPicPr>
        <p:blipFill>
          <a:blip r:embed="rId2" cstate="print"/>
          <a:srcRect/>
          <a:stretch>
            <a:fillRect/>
          </a:stretch>
        </p:blipFill>
        <p:spPr bwMode="auto">
          <a:xfrm>
            <a:off x="4876800" y="2133600"/>
            <a:ext cx="3048000" cy="2943225"/>
          </a:xfrm>
          <a:prstGeom prst="rect">
            <a:avLst/>
          </a:prstGeom>
          <a:noFill/>
        </p:spPr>
      </p:pic>
    </p:spTree>
    <p:extLst>
      <p:ext uri="{BB962C8B-B14F-4D97-AF65-F5344CB8AC3E}">
        <p14:creationId xmlns:p14="http://schemas.microsoft.com/office/powerpoint/2010/main" val="30033263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25.media.tumblr.com/tumblr_ln3o2bTEL51qcp6xao1_500.jpg"/>
          <p:cNvPicPr>
            <a:picLocks noChangeAspect="1" noChangeArrowheads="1"/>
          </p:cNvPicPr>
          <p:nvPr/>
        </p:nvPicPr>
        <p:blipFill>
          <a:blip r:embed="rId2" cstate="print"/>
          <a:srcRect/>
          <a:stretch>
            <a:fillRect/>
          </a:stretch>
        </p:blipFill>
        <p:spPr bwMode="auto">
          <a:xfrm>
            <a:off x="4267200" y="4267200"/>
            <a:ext cx="2819400" cy="2114551"/>
          </a:xfrm>
          <a:prstGeom prst="rect">
            <a:avLst/>
          </a:prstGeom>
          <a:noFill/>
          <a:effectLst>
            <a:glow rad="228600">
              <a:schemeClr val="accent3">
                <a:satMod val="175000"/>
                <a:alpha val="40000"/>
              </a:schemeClr>
            </a:glow>
          </a:effectLst>
        </p:spPr>
      </p:pic>
      <p:pic>
        <p:nvPicPr>
          <p:cNvPr id="3074" name="Picture 2" descr="http://www.skinnerinc.com/full/610/953610.jpg"/>
          <p:cNvPicPr>
            <a:picLocks noChangeAspect="1" noChangeArrowheads="1"/>
          </p:cNvPicPr>
          <p:nvPr/>
        </p:nvPicPr>
        <p:blipFill>
          <a:blip r:embed="rId3" cstate="print"/>
          <a:srcRect/>
          <a:stretch>
            <a:fillRect/>
          </a:stretch>
        </p:blipFill>
        <p:spPr bwMode="auto">
          <a:xfrm rot="901250">
            <a:off x="6811395" y="3755872"/>
            <a:ext cx="1991680" cy="2893468"/>
          </a:xfrm>
          <a:prstGeom prst="rect">
            <a:avLst/>
          </a:prstGeom>
          <a:noFill/>
        </p:spPr>
      </p:pic>
      <p:sp>
        <p:nvSpPr>
          <p:cNvPr id="2" name="Title 1"/>
          <p:cNvSpPr>
            <a:spLocks noGrp="1"/>
          </p:cNvSpPr>
          <p:nvPr>
            <p:ph type="title"/>
          </p:nvPr>
        </p:nvSpPr>
        <p:spPr/>
        <p:txBody>
          <a:bodyPr/>
          <a:lstStyle/>
          <a:p>
            <a:pPr algn="l"/>
            <a:r>
              <a:rPr lang="en-US" b="1" dirty="0" smtClean="0">
                <a:solidFill>
                  <a:schemeClr val="bg1"/>
                </a:solidFill>
                <a:effectLst>
                  <a:outerShdw blurRad="38100" dist="38100" dir="2700000" algn="tl">
                    <a:srgbClr val="000000">
                      <a:alpha val="43137"/>
                    </a:srgbClr>
                  </a:outerShdw>
                </a:effectLst>
              </a:rPr>
              <a:t>Draft Laws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295400"/>
            <a:ext cx="4038600" cy="4525963"/>
          </a:xfrm>
        </p:spPr>
        <p:txBody>
          <a:bodyPr>
            <a:normAutofit fontScale="92500" lnSpcReduction="20000"/>
          </a:bodyPr>
          <a:lstStyle/>
          <a:p>
            <a:r>
              <a:rPr lang="en-US" dirty="0" smtClean="0">
                <a:solidFill>
                  <a:schemeClr val="bg1"/>
                </a:solidFill>
              </a:rPr>
              <a:t>Both sides faced difficulty getting troops to sign up.</a:t>
            </a:r>
          </a:p>
          <a:p>
            <a:pPr lvl="1"/>
            <a:r>
              <a:rPr lang="en-US" dirty="0" smtClean="0">
                <a:solidFill>
                  <a:schemeClr val="bg1"/>
                </a:solidFill>
              </a:rPr>
              <a:t>Confederate Congress passed the Draft in 1862</a:t>
            </a:r>
          </a:p>
          <a:p>
            <a:pPr lvl="1"/>
            <a:r>
              <a:rPr lang="en-US" dirty="0" smtClean="0">
                <a:solidFill>
                  <a:schemeClr val="bg1"/>
                </a:solidFill>
              </a:rPr>
              <a:t>Men between 18-35 were required to serve for 3 years</a:t>
            </a:r>
          </a:p>
          <a:p>
            <a:pPr lvl="1"/>
            <a:r>
              <a:rPr lang="en-US" dirty="0" smtClean="0">
                <a:solidFill>
                  <a:schemeClr val="bg1"/>
                </a:solidFill>
              </a:rPr>
              <a:t>Later they altered the ages from 17-50</a:t>
            </a:r>
          </a:p>
          <a:p>
            <a:r>
              <a:rPr lang="en-US" dirty="0" smtClean="0">
                <a:solidFill>
                  <a:schemeClr val="bg1"/>
                </a:solidFill>
              </a:rPr>
              <a:t>Exceptions</a:t>
            </a:r>
          </a:p>
          <a:p>
            <a:pPr lvl="1"/>
            <a:r>
              <a:rPr lang="en-US" dirty="0" smtClean="0">
                <a:solidFill>
                  <a:schemeClr val="bg1"/>
                </a:solidFill>
              </a:rPr>
              <a:t>You could hire a substitute  to serve in your place</a:t>
            </a:r>
          </a:p>
          <a:p>
            <a:pPr lvl="1"/>
            <a:r>
              <a:rPr lang="en-US" dirty="0" smtClean="0">
                <a:solidFill>
                  <a:schemeClr val="bg1"/>
                </a:solidFill>
              </a:rPr>
              <a:t>A man with 20 or more slaves didn’t have to serve</a:t>
            </a:r>
          </a:p>
        </p:txBody>
      </p:sp>
      <p:sp>
        <p:nvSpPr>
          <p:cNvPr id="4" name="Content Placeholder 3"/>
          <p:cNvSpPr>
            <a:spLocks noGrp="1"/>
          </p:cNvSpPr>
          <p:nvPr>
            <p:ph sz="half" idx="2"/>
          </p:nvPr>
        </p:nvSpPr>
        <p:spPr>
          <a:xfrm>
            <a:off x="4648200" y="1295400"/>
            <a:ext cx="4038600" cy="4525963"/>
          </a:xfrm>
        </p:spPr>
        <p:txBody>
          <a:bodyPr>
            <a:normAutofit fontScale="92500" lnSpcReduction="20000"/>
          </a:bodyPr>
          <a:lstStyle/>
          <a:p>
            <a:r>
              <a:rPr lang="en-US" dirty="0" smtClean="0">
                <a:solidFill>
                  <a:schemeClr val="bg1"/>
                </a:solidFill>
              </a:rPr>
              <a:t>North offered a bounty/sum of money to encourage men to join</a:t>
            </a:r>
          </a:p>
          <a:p>
            <a:pPr lvl="1"/>
            <a:r>
              <a:rPr lang="en-US" dirty="0" smtClean="0">
                <a:solidFill>
                  <a:schemeClr val="bg1"/>
                </a:solidFill>
              </a:rPr>
              <a:t>Draft was passed in 1863</a:t>
            </a:r>
          </a:p>
          <a:p>
            <a:pPr lvl="1"/>
            <a:r>
              <a:rPr lang="en-US" dirty="0" smtClean="0">
                <a:solidFill>
                  <a:schemeClr val="bg1"/>
                </a:solidFill>
              </a:rPr>
              <a:t>Men ages 20-45 had to register</a:t>
            </a:r>
          </a:p>
          <a:p>
            <a:pPr lvl="1"/>
            <a:r>
              <a:rPr lang="en-US" dirty="0" smtClean="0">
                <a:solidFill>
                  <a:schemeClr val="bg1"/>
                </a:solidFill>
              </a:rPr>
              <a:t>Could hire a substitute or pay $300</a:t>
            </a:r>
            <a:endParaRPr lang="en-US" dirty="0">
              <a:solidFill>
                <a:schemeClr val="bg1"/>
              </a:solidFill>
            </a:endParaRPr>
          </a:p>
        </p:txBody>
      </p:sp>
    </p:spTree>
    <p:extLst>
      <p:ext uri="{BB962C8B-B14F-4D97-AF65-F5344CB8AC3E}">
        <p14:creationId xmlns:p14="http://schemas.microsoft.com/office/powerpoint/2010/main" val="12300799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commercialappeal.com/media/img/photos/2011/02/11/05_civil_warx_t607.jpg"/>
          <p:cNvPicPr>
            <a:picLocks noChangeAspect="1" noChangeArrowheads="1"/>
          </p:cNvPicPr>
          <p:nvPr/>
        </p:nvPicPr>
        <p:blipFill>
          <a:blip r:embed="rId2" cstate="print"/>
          <a:srcRect/>
          <a:stretch>
            <a:fillRect/>
          </a:stretch>
        </p:blipFill>
        <p:spPr bwMode="auto">
          <a:xfrm>
            <a:off x="5105400" y="304801"/>
            <a:ext cx="3279581" cy="2209800"/>
          </a:xfrm>
          <a:prstGeom prst="rect">
            <a:avLst/>
          </a:prstGeom>
          <a:noFill/>
          <a:effectLst>
            <a:softEdge rad="317500"/>
          </a:effectLst>
        </p:spPr>
      </p:pic>
      <p:sp>
        <p:nvSpPr>
          <p:cNvPr id="2" name="Title 1"/>
          <p:cNvSpPr>
            <a:spLocks noGrp="1"/>
          </p:cNvSpPr>
          <p:nvPr>
            <p:ph type="title"/>
          </p:nvPr>
        </p:nvSpPr>
        <p:spPr/>
        <p:txBody>
          <a:bodyPr/>
          <a:lstStyle/>
          <a:p>
            <a:pPr algn="l"/>
            <a:r>
              <a:rPr lang="en-US" dirty="0" smtClean="0">
                <a:solidFill>
                  <a:schemeClr val="bg1"/>
                </a:solidFill>
              </a:rPr>
              <a:t>War &amp; Economy</a:t>
            </a:r>
            <a:endParaRPr lang="en-US" dirty="0">
              <a:solidFill>
                <a:schemeClr val="bg1"/>
              </a:solidFill>
            </a:endParaRPr>
          </a:p>
        </p:txBody>
      </p:sp>
      <p:sp>
        <p:nvSpPr>
          <p:cNvPr id="5" name="Content Placeholder 4"/>
          <p:cNvSpPr>
            <a:spLocks noGrp="1"/>
          </p:cNvSpPr>
          <p:nvPr>
            <p:ph sz="half" idx="1"/>
          </p:nvPr>
        </p:nvSpPr>
        <p:spPr>
          <a:xfrm>
            <a:off x="457200" y="1951037"/>
            <a:ext cx="4038600" cy="4525963"/>
          </a:xfrm>
        </p:spPr>
        <p:txBody>
          <a:bodyPr>
            <a:normAutofit/>
          </a:bodyPr>
          <a:lstStyle/>
          <a:p>
            <a:r>
              <a:rPr lang="en-US" smtClean="0">
                <a:solidFill>
                  <a:schemeClr val="bg1"/>
                </a:solidFill>
              </a:rPr>
              <a:t>3 </a:t>
            </a:r>
            <a:r>
              <a:rPr lang="en-US" dirty="0" smtClean="0">
                <a:solidFill>
                  <a:schemeClr val="bg1"/>
                </a:solidFill>
              </a:rPr>
              <a:t>ways to pay for war:</a:t>
            </a:r>
          </a:p>
          <a:p>
            <a:pPr marL="971550" lvl="1" indent="-514350">
              <a:buFont typeface="+mj-lt"/>
              <a:buAutoNum type="arabicPeriod"/>
            </a:pPr>
            <a:r>
              <a:rPr lang="en-US" dirty="0" smtClean="0">
                <a:solidFill>
                  <a:schemeClr val="bg1"/>
                </a:solidFill>
              </a:rPr>
              <a:t>Borrowed money</a:t>
            </a:r>
          </a:p>
          <a:p>
            <a:pPr marL="971550" lvl="1" indent="-514350">
              <a:buFont typeface="+mj-lt"/>
              <a:buAutoNum type="arabicPeriod"/>
            </a:pPr>
            <a:r>
              <a:rPr lang="en-US" dirty="0" smtClean="0">
                <a:solidFill>
                  <a:schemeClr val="bg1"/>
                </a:solidFill>
              </a:rPr>
              <a:t>Passed new taxes</a:t>
            </a:r>
          </a:p>
          <a:p>
            <a:pPr marL="971550" lvl="1" indent="-514350">
              <a:buFont typeface="+mj-lt"/>
              <a:buAutoNum type="arabicPeriod"/>
            </a:pPr>
            <a:r>
              <a:rPr lang="en-US" dirty="0" smtClean="0">
                <a:solidFill>
                  <a:schemeClr val="bg1"/>
                </a:solidFill>
              </a:rPr>
              <a:t>Printed money</a:t>
            </a:r>
          </a:p>
          <a:p>
            <a:pPr marL="571500" indent="-514350"/>
            <a:r>
              <a:rPr lang="en-US" dirty="0" smtClean="0">
                <a:solidFill>
                  <a:schemeClr val="bg1"/>
                </a:solidFill>
              </a:rPr>
              <a:t>Northern bills became known as greenbacks</a:t>
            </a:r>
          </a:p>
        </p:txBody>
      </p:sp>
      <p:sp>
        <p:nvSpPr>
          <p:cNvPr id="6" name="Content Placeholder 5"/>
          <p:cNvSpPr>
            <a:spLocks noGrp="1"/>
          </p:cNvSpPr>
          <p:nvPr>
            <p:ph sz="half" idx="2"/>
          </p:nvPr>
        </p:nvSpPr>
        <p:spPr>
          <a:xfrm>
            <a:off x="4648200" y="1951037"/>
            <a:ext cx="4038600" cy="4525963"/>
          </a:xfrm>
        </p:spPr>
        <p:txBody>
          <a:bodyPr>
            <a:normAutofit/>
          </a:bodyPr>
          <a:lstStyle/>
          <a:p>
            <a:pPr marL="571500" indent="-514350"/>
            <a:r>
              <a:rPr lang="en-US" dirty="0" smtClean="0">
                <a:solidFill>
                  <a:schemeClr val="bg1"/>
                </a:solidFill>
              </a:rPr>
              <a:t>The Northern economy made money off the war</a:t>
            </a:r>
          </a:p>
          <a:p>
            <a:pPr marL="971550" lvl="1" indent="-514350"/>
            <a:r>
              <a:rPr lang="en-US" dirty="0" smtClean="0">
                <a:solidFill>
                  <a:schemeClr val="bg1"/>
                </a:solidFill>
              </a:rPr>
              <a:t>Made guns, ammunition, shoes, and uniforms</a:t>
            </a:r>
          </a:p>
          <a:p>
            <a:pPr marL="971550" lvl="1" indent="-514350"/>
            <a:r>
              <a:rPr lang="en-US" dirty="0" smtClean="0">
                <a:solidFill>
                  <a:schemeClr val="bg1"/>
                </a:solidFill>
              </a:rPr>
              <a:t>Farmers sold their crops to feed the troops</a:t>
            </a:r>
          </a:p>
          <a:p>
            <a:endParaRPr lang="en-US" dirty="0">
              <a:solidFill>
                <a:schemeClr val="bg1"/>
              </a:solidFill>
            </a:endParaRPr>
          </a:p>
        </p:txBody>
      </p:sp>
    </p:spTree>
    <p:extLst>
      <p:ext uri="{BB962C8B-B14F-4D97-AF65-F5344CB8AC3E}">
        <p14:creationId xmlns:p14="http://schemas.microsoft.com/office/powerpoint/2010/main" val="19876189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pPr algn="l"/>
            <a:r>
              <a:rPr lang="en-US" dirty="0" smtClean="0">
                <a:solidFill>
                  <a:srgbClr val="000090"/>
                </a:solidFill>
                <a:latin typeface="Gabriola"/>
                <a:cs typeface="Gabriola"/>
              </a:rPr>
              <a:t>White Southerners</a:t>
            </a:r>
            <a:endParaRPr lang="en-US" dirty="0">
              <a:solidFill>
                <a:srgbClr val="000090"/>
              </a:solidFill>
              <a:latin typeface="Gabriola"/>
              <a:cs typeface="Gabriola"/>
            </a:endParaRPr>
          </a:p>
        </p:txBody>
      </p:sp>
      <p:sp>
        <p:nvSpPr>
          <p:cNvPr id="3" name="Content Placeholder 2"/>
          <p:cNvSpPr>
            <a:spLocks noGrp="1"/>
          </p:cNvSpPr>
          <p:nvPr>
            <p:ph idx="1"/>
          </p:nvPr>
        </p:nvSpPr>
        <p:spPr>
          <a:xfrm>
            <a:off x="533400" y="1143000"/>
            <a:ext cx="3886200" cy="4525963"/>
          </a:xfrm>
        </p:spPr>
        <p:txBody>
          <a:bodyPr>
            <a:normAutofit fontScale="92500" lnSpcReduction="10000"/>
          </a:bodyPr>
          <a:lstStyle/>
          <a:p>
            <a:pPr marL="0" indent="0">
              <a:buNone/>
            </a:pPr>
            <a:r>
              <a:rPr lang="en-US" sz="2400" b="1" dirty="0" smtClean="0">
                <a:latin typeface="Gabriola"/>
                <a:cs typeface="Gabriola"/>
              </a:rPr>
              <a:t>The Antebellum Period	</a:t>
            </a:r>
          </a:p>
          <a:p>
            <a:pPr marL="0" indent="0">
              <a:buNone/>
            </a:pPr>
            <a:r>
              <a:rPr lang="en-US" sz="2400" dirty="0" smtClean="0">
                <a:latin typeface="Gabriola"/>
                <a:cs typeface="Gabriola"/>
              </a:rPr>
              <a:t>The </a:t>
            </a:r>
            <a:r>
              <a:rPr lang="en-US" sz="2400" dirty="0" smtClean="0">
                <a:latin typeface="Gabriola"/>
                <a:cs typeface="Gabriola"/>
              </a:rPr>
              <a:t>Period of Southern history before the Civil War is often referred to as the “antebellum” (Latin for “before the war”). Some people have a romantic view of this time; Margaret Mitchell’s 1936 novel </a:t>
            </a:r>
            <a:r>
              <a:rPr lang="en-US" sz="2400" i="1" dirty="0" smtClean="0">
                <a:latin typeface="Gabriola"/>
                <a:cs typeface="Gabriola"/>
              </a:rPr>
              <a:t>Gone With the Wind </a:t>
            </a:r>
            <a:r>
              <a:rPr lang="en-US" sz="2400" dirty="0" smtClean="0">
                <a:latin typeface="Gabriola"/>
                <a:cs typeface="Gabriola"/>
              </a:rPr>
              <a:t>depicted the grand plantations and an elegant lifestyle of the south. </a:t>
            </a:r>
            <a:endParaRPr lang="en-US" sz="2400" dirty="0" smtClean="0">
              <a:latin typeface="Gabriola"/>
              <a:cs typeface="Gabriola"/>
            </a:endParaRPr>
          </a:p>
          <a:p>
            <a:pPr marL="0" indent="0">
              <a:buNone/>
            </a:pPr>
            <a:r>
              <a:rPr lang="en-US" sz="2400" dirty="0">
                <a:latin typeface="Gabriola"/>
                <a:cs typeface="Gabriola"/>
              </a:rPr>
              <a:t>	</a:t>
            </a:r>
            <a:r>
              <a:rPr lang="en-US" sz="2400" dirty="0" smtClean="0">
                <a:latin typeface="Gabriola"/>
                <a:cs typeface="Gabriola"/>
              </a:rPr>
              <a:t>It </a:t>
            </a:r>
            <a:r>
              <a:rPr lang="en-US" sz="2400" dirty="0" smtClean="0">
                <a:latin typeface="Gabriola"/>
                <a:cs typeface="Gabriola"/>
              </a:rPr>
              <a:t>was a time of great prosperity for the large plantation owners, who grew rich from cotton, tobacco, and sugar cane. But their society was plagued with slavery– a cause of growing tension with the North. </a:t>
            </a:r>
          </a:p>
          <a:p>
            <a:pPr marL="0" indent="0">
              <a:buNone/>
            </a:pPr>
            <a:endParaRPr lang="en-US" sz="1500" dirty="0"/>
          </a:p>
          <a:p>
            <a:pPr marL="0" indent="0">
              <a:buNone/>
            </a:pPr>
            <a:endParaRPr lang="en-US" sz="1500" dirty="0"/>
          </a:p>
        </p:txBody>
      </p:sp>
      <p:sp>
        <p:nvSpPr>
          <p:cNvPr id="4" name="TextBox 3"/>
          <p:cNvSpPr txBox="1"/>
          <p:nvPr/>
        </p:nvSpPr>
        <p:spPr>
          <a:xfrm>
            <a:off x="4648200" y="1066800"/>
            <a:ext cx="3657600" cy="5170645"/>
          </a:xfrm>
          <a:prstGeom prst="rect">
            <a:avLst/>
          </a:prstGeom>
          <a:noFill/>
        </p:spPr>
        <p:txBody>
          <a:bodyPr wrap="square" rtlCol="0">
            <a:spAutoFit/>
          </a:bodyPr>
          <a:lstStyle/>
          <a:p>
            <a:r>
              <a:rPr lang="en-US" sz="2200" b="1" dirty="0" smtClean="0">
                <a:latin typeface="Gabriola"/>
                <a:cs typeface="Gabriola"/>
              </a:rPr>
              <a:t>Government</a:t>
            </a:r>
            <a:endParaRPr lang="en-US" sz="2200" dirty="0">
              <a:latin typeface="Gabriola"/>
              <a:cs typeface="Gabriola"/>
            </a:endParaRPr>
          </a:p>
          <a:p>
            <a:r>
              <a:rPr lang="en-US" sz="2200" dirty="0" smtClean="0">
                <a:latin typeface="Gabriola"/>
                <a:cs typeface="Gabriola"/>
              </a:rPr>
              <a:t>	After gaining independence </a:t>
            </a:r>
            <a:r>
              <a:rPr lang="en-US" sz="2200" dirty="0">
                <a:latin typeface="Gabriola"/>
                <a:cs typeface="Gabriola"/>
              </a:rPr>
              <a:t>from England, the U.S. worked to rebuild itself and create an identity for itself. The U.S. government was in its infancy and was more state-centralized at the time — individual state governments had more power than the federal government. </a:t>
            </a:r>
            <a:endParaRPr lang="en-US" sz="2200" dirty="0" smtClean="0">
              <a:latin typeface="Gabriola"/>
              <a:cs typeface="Gabriola"/>
            </a:endParaRPr>
          </a:p>
          <a:p>
            <a:r>
              <a:rPr lang="en-US" sz="2200" dirty="0">
                <a:latin typeface="Gabriola"/>
                <a:cs typeface="Gabriola"/>
              </a:rPr>
              <a:t>	</a:t>
            </a:r>
            <a:r>
              <a:rPr lang="en-US" sz="2200" dirty="0" smtClean="0">
                <a:latin typeface="Gabriola"/>
                <a:cs typeface="Gabriola"/>
              </a:rPr>
              <a:t>One </a:t>
            </a:r>
            <a:r>
              <a:rPr lang="en-US" sz="2200" dirty="0">
                <a:latin typeface="Gabriola"/>
                <a:cs typeface="Gabriola"/>
              </a:rPr>
              <a:t>of the major reasons that the South seceded from the union at the start of the Civil War was because it felt that the federal government was beginning to take too much power away from the states.</a:t>
            </a:r>
          </a:p>
        </p:txBody>
      </p:sp>
    </p:spTree>
    <p:extLst>
      <p:ext uri="{BB962C8B-B14F-4D97-AF65-F5344CB8AC3E}">
        <p14:creationId xmlns:p14="http://schemas.microsoft.com/office/powerpoint/2010/main" val="25557890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304800"/>
            <a:ext cx="3276600" cy="1200329"/>
          </a:xfrm>
          <a:prstGeom prst="rect">
            <a:avLst/>
          </a:prstGeom>
          <a:noFill/>
        </p:spPr>
        <p:txBody>
          <a:bodyPr wrap="square" rtlCol="0">
            <a:spAutoFit/>
          </a:bodyPr>
          <a:lstStyle/>
          <a:p>
            <a:pPr algn="ctr"/>
            <a:r>
              <a:rPr lang="en-US" sz="3600" dirty="0" smtClean="0">
                <a:latin typeface="Gabriola"/>
                <a:cs typeface="Gabriola"/>
              </a:rPr>
              <a:t>Steamboats &amp; Plantations</a:t>
            </a:r>
            <a:endParaRPr lang="en-US" sz="3600" dirty="0">
              <a:latin typeface="Gabriola"/>
              <a:cs typeface="Gabriola"/>
            </a:endParaRPr>
          </a:p>
        </p:txBody>
      </p:sp>
      <p:sp>
        <p:nvSpPr>
          <p:cNvPr id="5" name="TextBox 4"/>
          <p:cNvSpPr txBox="1"/>
          <p:nvPr/>
        </p:nvSpPr>
        <p:spPr>
          <a:xfrm>
            <a:off x="685800" y="1447800"/>
            <a:ext cx="3276600" cy="5693865"/>
          </a:xfrm>
          <a:prstGeom prst="rect">
            <a:avLst/>
          </a:prstGeom>
          <a:noFill/>
        </p:spPr>
        <p:txBody>
          <a:bodyPr wrap="square" rtlCol="0">
            <a:spAutoFit/>
          </a:bodyPr>
          <a:lstStyle/>
          <a:p>
            <a:r>
              <a:rPr lang="en-US" sz="1400" dirty="0" smtClean="0">
                <a:latin typeface="Arial"/>
                <a:cs typeface="Arial"/>
              </a:rPr>
              <a:t>Steamboats were an important means of transportation in the South. The first steamboat on the Mississippi was the </a:t>
            </a:r>
            <a:r>
              <a:rPr lang="en-US" sz="1400" i="1" dirty="0" smtClean="0">
                <a:latin typeface="Arial"/>
                <a:cs typeface="Arial"/>
              </a:rPr>
              <a:t>New Orleans, </a:t>
            </a:r>
            <a:r>
              <a:rPr lang="en-US" sz="1400" dirty="0" smtClean="0">
                <a:latin typeface="Arial"/>
                <a:cs typeface="Arial"/>
              </a:rPr>
              <a:t>built in 1811. Improved designs meant that the boats could travel in shallower water. By 1830, there were 200 steamboats on the Mississippi carrying passengers and cargo. They were driven by large paddle wheels. The fanciest boats had ornately decorated cabins, restaurants, and live music.</a:t>
            </a:r>
          </a:p>
          <a:p>
            <a:endParaRPr lang="en-US" sz="1400" dirty="0">
              <a:latin typeface="Arial"/>
              <a:cs typeface="Arial"/>
            </a:endParaRPr>
          </a:p>
          <a:p>
            <a:r>
              <a:rPr lang="en-US" sz="1400" dirty="0">
                <a:latin typeface="Arial"/>
                <a:cs typeface="Arial"/>
              </a:rPr>
              <a:t>In the early 1800s, some Southern planters began growing sugar cane, initially brought to America by Spanish explorers. It was a profitable crop, but required large amounts of land and heavy investment in machinery and slaves. Sugar plantations were big in Louisiana. Sugar Cane was crushed and refined to make molasses, rum, and fuel. </a:t>
            </a:r>
          </a:p>
          <a:p>
            <a:endParaRPr lang="en-US" sz="1400" dirty="0" smtClean="0">
              <a:latin typeface="Arial"/>
              <a:cs typeface="Arial"/>
            </a:endParaRPr>
          </a:p>
          <a:p>
            <a:endParaRPr lang="en-US" sz="1400" dirty="0">
              <a:latin typeface="Arial"/>
              <a:cs typeface="Arial"/>
            </a:endParaRPr>
          </a:p>
          <a:p>
            <a:endParaRPr lang="en-US" sz="1400" dirty="0" smtClean="0">
              <a:latin typeface="Arial"/>
              <a:cs typeface="Arial"/>
            </a:endParaRPr>
          </a:p>
        </p:txBody>
      </p:sp>
      <p:sp>
        <p:nvSpPr>
          <p:cNvPr id="7" name="Rectangle 6"/>
          <p:cNvSpPr/>
          <p:nvPr/>
        </p:nvSpPr>
        <p:spPr>
          <a:xfrm>
            <a:off x="4648200" y="1447800"/>
            <a:ext cx="3581400" cy="5047535"/>
          </a:xfrm>
          <a:prstGeom prst="rect">
            <a:avLst/>
          </a:prstGeom>
        </p:spPr>
        <p:txBody>
          <a:bodyPr wrap="square">
            <a:spAutoFit/>
          </a:bodyPr>
          <a:lstStyle/>
          <a:p>
            <a:r>
              <a:rPr lang="en-US" sz="1400" dirty="0">
                <a:latin typeface="Arial"/>
                <a:cs typeface="Arial"/>
              </a:rPr>
              <a:t>Following Eli Whitney’s invention in 1793 of the cotton gin—a machine that separated cotton fiber from the seeds pods—cotton became the main cash crop in the South. </a:t>
            </a:r>
            <a:r>
              <a:rPr lang="en-US" sz="1400" dirty="0">
                <a:latin typeface="Arial"/>
                <a:cs typeface="Arial"/>
              </a:rPr>
              <a:t>Before it required a total of 100 man hours to separate cotton seed away from raw cotton </a:t>
            </a:r>
            <a:r>
              <a:rPr lang="en-US" sz="1400" dirty="0" smtClean="0">
                <a:latin typeface="Arial"/>
                <a:cs typeface="Arial"/>
              </a:rPr>
              <a:t>fibers. The </a:t>
            </a:r>
            <a:r>
              <a:rPr lang="en-US" sz="1400" dirty="0">
                <a:latin typeface="Arial"/>
                <a:cs typeface="Arial"/>
              </a:rPr>
              <a:t>Cotton Gin automated the separation </a:t>
            </a:r>
            <a:r>
              <a:rPr lang="en-US" sz="1400" dirty="0" smtClean="0">
                <a:latin typeface="Arial"/>
                <a:cs typeface="Arial"/>
              </a:rPr>
              <a:t>process. The </a:t>
            </a:r>
            <a:r>
              <a:rPr lang="en-US" sz="1400" dirty="0">
                <a:latin typeface="Arial"/>
                <a:cs typeface="Arial"/>
              </a:rPr>
              <a:t>machine could generate up to fifty pounds of cleaned </a:t>
            </a:r>
            <a:r>
              <a:rPr lang="en-US" sz="1400" dirty="0" smtClean="0">
                <a:latin typeface="Arial"/>
                <a:cs typeface="Arial"/>
              </a:rPr>
              <a:t>cotton. </a:t>
            </a:r>
          </a:p>
          <a:p>
            <a:endParaRPr lang="en-US" sz="1400" dirty="0">
              <a:latin typeface="Arial"/>
              <a:cs typeface="Arial"/>
            </a:endParaRPr>
          </a:p>
          <a:p>
            <a:endParaRPr lang="en-US" sz="1400" dirty="0" smtClean="0">
              <a:latin typeface="Arial"/>
              <a:cs typeface="Arial"/>
            </a:endParaRPr>
          </a:p>
          <a:p>
            <a:r>
              <a:rPr lang="en-US" sz="1400" dirty="0" smtClean="0">
                <a:latin typeface="Arial"/>
                <a:cs typeface="Arial"/>
              </a:rPr>
              <a:t>The </a:t>
            </a:r>
            <a:r>
              <a:rPr lang="en-US" sz="1400" dirty="0">
                <a:latin typeface="Arial"/>
                <a:cs typeface="Arial"/>
              </a:rPr>
              <a:t>plantation were worked by slaves, who did all the hard labor of picking</a:t>
            </a:r>
            <a:r>
              <a:rPr lang="en-US" sz="1400" dirty="0" smtClean="0">
                <a:latin typeface="Arial"/>
                <a:cs typeface="Arial"/>
              </a:rPr>
              <a:t>. The backbreaking work and poor living conditions left them vulnerable to many diseases. They were constantly threatened with violent punishments or sale to another plantation. </a:t>
            </a:r>
            <a:r>
              <a:rPr lang="en-US" sz="1400" dirty="0">
                <a:latin typeface="Arial"/>
                <a:cs typeface="Arial"/>
              </a:rPr>
              <a:t>By 1850, the cotton industry had become vital to the economy of the South. Its importance was summed up in 1858 by senator James H. Hammond, who declared: “Cotton is king.”</a:t>
            </a:r>
          </a:p>
        </p:txBody>
      </p:sp>
    </p:spTree>
    <p:extLst>
      <p:ext uri="{BB962C8B-B14F-4D97-AF65-F5344CB8AC3E}">
        <p14:creationId xmlns:p14="http://schemas.microsoft.com/office/powerpoint/2010/main" val="1853898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783135"/>
            <a:ext cx="3733800" cy="5493813"/>
          </a:xfrm>
          <a:prstGeom prst="rect">
            <a:avLst/>
          </a:prstGeom>
          <a:noFill/>
        </p:spPr>
        <p:txBody>
          <a:bodyPr wrap="square" rtlCol="0">
            <a:spAutoFit/>
          </a:bodyPr>
          <a:lstStyle/>
          <a:p>
            <a:r>
              <a:rPr lang="en-US" sz="1350" dirty="0" smtClean="0">
                <a:latin typeface="Arial"/>
                <a:cs typeface="Arial"/>
              </a:rPr>
              <a:t>Slaves were owned by many early Americans, particularly plantation owners in the South, who needed lots of workers to provide labor. Although </a:t>
            </a:r>
            <a:r>
              <a:rPr lang="en-US" sz="1350" dirty="0" smtClean="0">
                <a:solidFill>
                  <a:srgbClr val="FF0000"/>
                </a:solidFill>
                <a:latin typeface="Arial"/>
                <a:cs typeface="Arial"/>
              </a:rPr>
              <a:t>Abolitionists</a:t>
            </a:r>
            <a:r>
              <a:rPr lang="en-US" sz="1350" dirty="0" smtClean="0">
                <a:latin typeface="Arial"/>
                <a:cs typeface="Arial"/>
              </a:rPr>
              <a:t>—people who opposed slavery—helped pass laws during the 1800s to restrict slavery, by 1860 there were about four million slaves in the South. Slaves were considered property and were often separated from their families and forced to work under harsh conditions. Many tried to run away, and some succeeded, using a secret network of routes called the Underground Railroad </a:t>
            </a:r>
          </a:p>
          <a:p>
            <a:endParaRPr lang="en-US" sz="1350" dirty="0">
              <a:latin typeface="Arial"/>
              <a:cs typeface="Arial"/>
            </a:endParaRPr>
          </a:p>
          <a:p>
            <a:r>
              <a:rPr lang="en-US" sz="1350" dirty="0" smtClean="0">
                <a:latin typeface="Arial"/>
                <a:cs typeface="Arial"/>
              </a:rPr>
              <a:t>Most slave families in the United States originally came from Africa. They were brought by ships, in which they were forced to live below deck in crowded, filthy conditions. Many died on the journey. When they arrived, they were sold at markets or at auctions to the highest bidders. The children of slaves were sold in the same way and it was common for families to be split up. Potential owners would choose slaves just as they would choose new animals, looking at their muscles, teeth, and other physical attributes to make sure they were strong and would make good workers. </a:t>
            </a:r>
            <a:endParaRPr lang="en-US" sz="1350" dirty="0">
              <a:latin typeface="Arial"/>
              <a:cs typeface="Arial"/>
            </a:endParaRPr>
          </a:p>
        </p:txBody>
      </p:sp>
      <p:sp>
        <p:nvSpPr>
          <p:cNvPr id="5" name="TextBox 4"/>
          <p:cNvSpPr txBox="1"/>
          <p:nvPr/>
        </p:nvSpPr>
        <p:spPr>
          <a:xfrm>
            <a:off x="762000" y="152400"/>
            <a:ext cx="3276600" cy="646331"/>
          </a:xfrm>
          <a:prstGeom prst="rect">
            <a:avLst/>
          </a:prstGeom>
          <a:noFill/>
        </p:spPr>
        <p:txBody>
          <a:bodyPr wrap="square" rtlCol="0">
            <a:spAutoFit/>
          </a:bodyPr>
          <a:lstStyle/>
          <a:p>
            <a:pPr algn="ctr"/>
            <a:r>
              <a:rPr lang="en-US" sz="3600" dirty="0" smtClean="0">
                <a:latin typeface="Gabriola"/>
                <a:cs typeface="Gabriola"/>
              </a:rPr>
              <a:t>Slave Markets</a:t>
            </a:r>
            <a:endParaRPr lang="en-US" sz="3600" dirty="0">
              <a:latin typeface="Gabriola"/>
              <a:cs typeface="Gabriola"/>
            </a:endParaRPr>
          </a:p>
        </p:txBody>
      </p:sp>
      <p:pic>
        <p:nvPicPr>
          <p:cNvPr id="2" name="Picture 1" descr="e878baa98c8d0326fed65553056579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16840"/>
            <a:ext cx="4319594" cy="6312560"/>
          </a:xfrm>
          <a:prstGeom prst="rect">
            <a:avLst/>
          </a:prstGeom>
        </p:spPr>
      </p:pic>
    </p:spTree>
    <p:extLst>
      <p:ext uri="{BB962C8B-B14F-4D97-AF65-F5344CB8AC3E}">
        <p14:creationId xmlns:p14="http://schemas.microsoft.com/office/powerpoint/2010/main" val="34025126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Gabriola"/>
                <a:cs typeface="Gabriola"/>
              </a:rPr>
              <a:t>Defending Slavery</a:t>
            </a:r>
            <a:endParaRPr lang="en-US" dirty="0">
              <a:latin typeface="Gabriola"/>
              <a:cs typeface="Gabriola"/>
            </a:endParaRPr>
          </a:p>
        </p:txBody>
      </p:sp>
      <p:sp>
        <p:nvSpPr>
          <p:cNvPr id="3" name="Content Placeholder 2"/>
          <p:cNvSpPr>
            <a:spLocks noGrp="1"/>
          </p:cNvSpPr>
          <p:nvPr>
            <p:ph idx="1"/>
          </p:nvPr>
        </p:nvSpPr>
        <p:spPr>
          <a:xfrm>
            <a:off x="457200" y="1600200"/>
            <a:ext cx="3276600" cy="4525963"/>
          </a:xfrm>
        </p:spPr>
        <p:txBody>
          <a:bodyPr>
            <a:normAutofit/>
          </a:bodyPr>
          <a:lstStyle/>
          <a:p>
            <a:pPr marL="0" indent="0">
              <a:buNone/>
            </a:pPr>
            <a:r>
              <a:rPr lang="en-US" sz="1800" dirty="0" smtClean="0"/>
              <a:t>Some influential southern politicians passionately fought for slavery. Politician John C. Calhoun (vice pres. 1825-32) argued that slavery was a “positive good” rather than a necessary evil. In a speech he made in 1837, he said that whites were naturally the dominant race and deserved to have slaves, and also that American slaves were treated better than slaves in other countries. </a:t>
            </a:r>
            <a:endParaRPr lang="en-US" sz="1800" dirty="0"/>
          </a:p>
        </p:txBody>
      </p:sp>
      <p:pic>
        <p:nvPicPr>
          <p:cNvPr id="4" name="Picture 3" descr="156215-blackminer.jpg"/>
          <p:cNvPicPr>
            <a:picLocks noChangeAspect="1"/>
          </p:cNvPicPr>
          <p:nvPr/>
        </p:nvPicPr>
        <p:blipFill rotWithShape="1">
          <a:blip r:embed="rId3">
            <a:extLst>
              <a:ext uri="{28A0092B-C50C-407E-A947-70E740481C1C}">
                <a14:useLocalDpi xmlns:a14="http://schemas.microsoft.com/office/drawing/2010/main" val="0"/>
              </a:ext>
            </a:extLst>
          </a:blip>
          <a:srcRect r="27554"/>
          <a:stretch/>
        </p:blipFill>
        <p:spPr>
          <a:xfrm>
            <a:off x="4800600" y="3124200"/>
            <a:ext cx="3505200" cy="3273983"/>
          </a:xfrm>
          <a:prstGeom prst="ellipse">
            <a:avLst/>
          </a:prstGeom>
          <a:ln w="63500" cap="rnd">
            <a:solidFill>
              <a:srgbClr val="4F81B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tumblr_llnx1acLfP1qhzh6zo1_5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609600"/>
            <a:ext cx="2378795" cy="2438400"/>
          </a:xfrm>
          <a:prstGeom prst="rect">
            <a:avLst/>
          </a:prstGeom>
          <a:ln>
            <a:noFill/>
          </a:ln>
          <a:effectLst>
            <a:softEdge rad="112500"/>
          </a:effectLst>
        </p:spPr>
      </p:pic>
    </p:spTree>
    <p:extLst>
      <p:ext uri="{BB962C8B-B14F-4D97-AF65-F5344CB8AC3E}">
        <p14:creationId xmlns:p14="http://schemas.microsoft.com/office/powerpoint/2010/main" val="16719528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http://familyheritagehousemuseum.com/img/timeline/passage_02.jpg"/>
          <p:cNvPicPr>
            <a:picLocks noChangeAspect="1" noChangeArrowheads="1"/>
          </p:cNvPicPr>
          <p:nvPr/>
        </p:nvPicPr>
        <p:blipFill>
          <a:blip r:embed="rId2" cstate="print"/>
          <a:srcRect/>
          <a:stretch>
            <a:fillRect/>
          </a:stretch>
        </p:blipFill>
        <p:spPr bwMode="auto">
          <a:xfrm>
            <a:off x="1752600" y="1018389"/>
            <a:ext cx="5638800" cy="4544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20603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18821</TotalTime>
  <Words>2955</Words>
  <Application>Microsoft Macintosh PowerPoint</Application>
  <PresentationFormat>On-screen Show (4:3)</PresentationFormat>
  <Paragraphs>272</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The Civil War</vt:lpstr>
      <vt:lpstr>What Causes War?</vt:lpstr>
      <vt:lpstr>Overview</vt:lpstr>
      <vt:lpstr>Discussion Questions</vt:lpstr>
      <vt:lpstr>White Southerners</vt:lpstr>
      <vt:lpstr>PowerPoint Presentation</vt:lpstr>
      <vt:lpstr>PowerPoint Presentation</vt:lpstr>
      <vt:lpstr>Defending Slavery</vt:lpstr>
      <vt:lpstr>PowerPoint Presentation</vt:lpstr>
      <vt:lpstr>The Middle Passage</vt:lpstr>
      <vt:lpstr>PowerPoint Presentation</vt:lpstr>
      <vt:lpstr>PowerPoint Presentation</vt:lpstr>
      <vt:lpstr>PowerPoint Presentation</vt:lpstr>
      <vt:lpstr>PowerPoint Presentation</vt:lpstr>
      <vt:lpstr>Helped by “Moses”</vt:lpstr>
      <vt:lpstr>Underground Railroad</vt:lpstr>
      <vt:lpstr>Causes of Division</vt:lpstr>
      <vt:lpstr>Missouri Compromise: (1820) </vt:lpstr>
      <vt:lpstr>PowerPoint Presentation</vt:lpstr>
      <vt:lpstr>Nat Turner’s Rebellion (1831)</vt:lpstr>
      <vt:lpstr>Compromise of 1850</vt:lpstr>
      <vt:lpstr>Harriet Beecher Stowe’s  Uncle Tom’s Cabin (1852)</vt:lpstr>
      <vt:lpstr>Kansas-Nebraska Act (1854)</vt:lpstr>
      <vt:lpstr>“Bleeding Kansas” (1856) </vt:lpstr>
      <vt:lpstr>Dred Scott Decision (1857) </vt:lpstr>
      <vt:lpstr>Lincoln-Douglas Debates (1858) </vt:lpstr>
      <vt:lpstr>John Brown’s Raid (1859) </vt:lpstr>
      <vt:lpstr>THE FINAL STRAW</vt:lpstr>
      <vt:lpstr>Excerpt, Civilian And Gazette Weekly November 13, 1860,  Galveston, Texas</vt:lpstr>
      <vt:lpstr>Excerpt, First Inaugural Address Abraham Lincoln, President of the United States of America</vt:lpstr>
      <vt:lpstr>Secession of South Carolina December 20, 1860</vt:lpstr>
      <vt:lpstr>A President for the Confederacy February 9, 1861</vt:lpstr>
      <vt:lpstr>GAME ON!!! Attack on Fort Sumter—April 12 &amp; 13 1861</vt:lpstr>
      <vt:lpstr>The Confederacy has  the Upper Hand</vt:lpstr>
      <vt:lpstr>PowerPoint Presentation</vt:lpstr>
      <vt:lpstr>PowerPoint Presentation</vt:lpstr>
      <vt:lpstr>PowerPoint Presentation</vt:lpstr>
      <vt:lpstr>Life During the Civil War</vt:lpstr>
      <vt:lpstr>Hardships of the South</vt:lpstr>
      <vt:lpstr>New Roles  for Women</vt:lpstr>
      <vt:lpstr>Prisoners of War</vt:lpstr>
      <vt:lpstr>Jail Without Trial</vt:lpstr>
      <vt:lpstr>Draft Laws</vt:lpstr>
      <vt:lpstr>War &amp; Economy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thoward</dc:creator>
  <cp:lastModifiedBy>Tiffany Howard</cp:lastModifiedBy>
  <cp:revision>57</cp:revision>
  <dcterms:created xsi:type="dcterms:W3CDTF">2013-02-28T02:55:03Z</dcterms:created>
  <dcterms:modified xsi:type="dcterms:W3CDTF">2015-12-09T19:25:46Z</dcterms:modified>
</cp:coreProperties>
</file>