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65" r:id="rId12"/>
    <p:sldId id="266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-7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F362-EF73-C443-8203-49DD4E661830}" type="datetimeFigureOut">
              <a:rPr lang="en-US" smtClean="0"/>
              <a:t>4/4/16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6F03-C2D0-624F-BA7C-F20A43678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47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F362-EF73-C443-8203-49DD4E661830}" type="datetimeFigureOut">
              <a:rPr lang="en-US" smtClean="0"/>
              <a:t>4/4/16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6F03-C2D0-624F-BA7C-F20A43678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52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F362-EF73-C443-8203-49DD4E661830}" type="datetimeFigureOut">
              <a:rPr lang="en-US" smtClean="0"/>
              <a:t>4/4/16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6F03-C2D0-624F-BA7C-F20A43678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14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F362-EF73-C443-8203-49DD4E661830}" type="datetimeFigureOut">
              <a:rPr lang="en-US" smtClean="0"/>
              <a:t>4/4/16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6F03-C2D0-624F-BA7C-F20A43678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20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F362-EF73-C443-8203-49DD4E661830}" type="datetimeFigureOut">
              <a:rPr lang="en-US" smtClean="0"/>
              <a:t>4/4/16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6F03-C2D0-624F-BA7C-F20A43678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26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F362-EF73-C443-8203-49DD4E661830}" type="datetimeFigureOut">
              <a:rPr lang="en-US" smtClean="0"/>
              <a:t>4/4/16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6F03-C2D0-624F-BA7C-F20A43678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23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F362-EF73-C443-8203-49DD4E661830}" type="datetimeFigureOut">
              <a:rPr lang="en-US" smtClean="0"/>
              <a:t>4/4/16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6F03-C2D0-624F-BA7C-F20A43678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31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F362-EF73-C443-8203-49DD4E661830}" type="datetimeFigureOut">
              <a:rPr lang="en-US" smtClean="0"/>
              <a:t>4/4/16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6F03-C2D0-624F-BA7C-F20A43678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7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F362-EF73-C443-8203-49DD4E661830}" type="datetimeFigureOut">
              <a:rPr lang="en-US" smtClean="0"/>
              <a:t>4/4/16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6F03-C2D0-624F-BA7C-F20A43678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55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F362-EF73-C443-8203-49DD4E661830}" type="datetimeFigureOut">
              <a:rPr lang="en-US" smtClean="0"/>
              <a:t>4/4/16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6F03-C2D0-624F-BA7C-F20A43678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0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F362-EF73-C443-8203-49DD4E661830}" type="datetimeFigureOut">
              <a:rPr lang="en-US" smtClean="0"/>
              <a:t>4/4/16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B6F03-C2D0-624F-BA7C-F20A43678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61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0F362-EF73-C443-8203-49DD4E661830}" type="datetimeFigureOut">
              <a:rPr lang="en-US" smtClean="0"/>
              <a:t>4/4/16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B6F03-C2D0-624F-BA7C-F20A43678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5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bbc.com/news/world-2144331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393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radley Hand Bold"/>
                <a:cs typeface="Bradley Hand Bold"/>
              </a:rPr>
              <a:t>Ch. 14/Sec. 2</a:t>
            </a:r>
            <a:endParaRPr lang="en-US" b="1" dirty="0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Bradley Hand Bold"/>
              <a:cs typeface="Bradley Hand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radley Hand Bold"/>
                <a:cs typeface="Bradley Hand Bold"/>
              </a:rPr>
              <a:t>The Division of the Christian Church</a:t>
            </a:r>
            <a:endParaRPr lang="en-US" sz="4000" b="1" dirty="0">
              <a:solidFill>
                <a:srgbClr val="00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Bradley Hand Bold"/>
              <a:cs typeface="Bradley Hand Bold"/>
            </a:endParaRPr>
          </a:p>
        </p:txBody>
      </p:sp>
    </p:spTree>
    <p:extLst>
      <p:ext uri="{BB962C8B-B14F-4D97-AF65-F5344CB8AC3E}">
        <p14:creationId xmlns:p14="http://schemas.microsoft.com/office/powerpoint/2010/main" val="3754743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723900"/>
            <a:ext cx="8128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61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14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0"/>
            <a:ext cx="6350000" cy="419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874" y="1"/>
            <a:ext cx="4395125" cy="295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10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 smtClean="0">
                <a:solidFill>
                  <a:srgbClr val="0000FF"/>
                </a:solidFill>
                <a:latin typeface="Bradley Hand Bold"/>
                <a:cs typeface="Bradley Hand Bold"/>
              </a:rPr>
              <a:t>Hagia Sophia</a:t>
            </a:r>
            <a:endParaRPr lang="en-US" dirty="0">
              <a:solidFill>
                <a:srgbClr val="0000FF"/>
              </a:solidFill>
              <a:latin typeface="Bradley Hand Bold"/>
              <a:cs typeface="Bradley Hand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38500" cy="40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302" y="2442919"/>
            <a:ext cx="6883400" cy="397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4135854" y="115532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Hagia Sophia is a former Greek Orthodox patriarchal basilica, later an imperial mosque, and now a museum in Istanbul, Turkey.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674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51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008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radley Hand Bold"/>
                <a:cs typeface="Bradley Hand Bold"/>
              </a:rPr>
              <a:t>Religious Differences</a:t>
            </a:r>
            <a:endParaRPr lang="en-US" sz="5400" b="1" dirty="0">
              <a:solidFill>
                <a:srgbClr val="008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radley Hand Bold"/>
              <a:cs typeface="Bradley Hand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05480" cy="4525963"/>
          </a:xfrm>
          <a:solidFill>
            <a:schemeClr val="tx1">
              <a:alpha val="41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Late 300s—Christianity official religion of the Roman empire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groups began to argue about beliefs/issues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Split into 2 churches: Roman Catholic &amp; Eastern Orthodox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435" y="2779942"/>
            <a:ext cx="2474608" cy="177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36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>
            <a:alpha val="8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2698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FF6600"/>
                </a:solidFill>
                <a:latin typeface="Bradley Hand Bold"/>
                <a:cs typeface="Bradley Hand Bold"/>
              </a:rPr>
              <a:t>Nicene Creed</a:t>
            </a:r>
            <a:br>
              <a:rPr lang="en-US" sz="5400" dirty="0" smtClean="0">
                <a:solidFill>
                  <a:srgbClr val="FF6600"/>
                </a:solidFill>
                <a:latin typeface="Bradley Hand Bold"/>
                <a:cs typeface="Bradley Hand Bold"/>
              </a:rPr>
            </a:br>
            <a:endParaRPr lang="en-US" dirty="0">
              <a:solidFill>
                <a:srgbClr val="FF6600"/>
              </a:solidFill>
              <a:latin typeface="Bradley Hand Bold"/>
              <a:cs typeface="Bradley Hand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688" y="1600200"/>
            <a:ext cx="4981918" cy="4525963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 smtClean="0"/>
              <a:t>Disagreed over who exactly Jesus was– Fully human?? Fully divine?? Both??</a:t>
            </a:r>
          </a:p>
          <a:p>
            <a:pPr lvl="1"/>
            <a:r>
              <a:rPr lang="en-US" dirty="0" smtClean="0"/>
              <a:t>Council of Bishops met in 325 in city of </a:t>
            </a:r>
            <a:r>
              <a:rPr lang="en-US" dirty="0" err="1" smtClean="0"/>
              <a:t>Nicea</a:t>
            </a:r>
            <a:r>
              <a:rPr lang="en-US" dirty="0" smtClean="0"/>
              <a:t> (City in present day Turkey)</a:t>
            </a:r>
          </a:p>
          <a:p>
            <a:pPr lvl="1"/>
            <a:r>
              <a:rPr lang="en-US" dirty="0" smtClean="0"/>
              <a:t>Here they adopted a statement of beliefs/creed</a:t>
            </a:r>
          </a:p>
          <a:p>
            <a:pPr lvl="1"/>
            <a:r>
              <a:rPr lang="en-US" dirty="0" smtClean="0"/>
              <a:t>Over time Eastern and Western Christians disagreed over the exact wording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408" y="1808551"/>
            <a:ext cx="2848929" cy="3696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50476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>
            <a:alpha val="8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6600"/>
                </a:solidFill>
                <a:latin typeface="Bradley Hand Bold"/>
                <a:cs typeface="Bradley Hand Bold"/>
              </a:rPr>
              <a:t>Icons</a:t>
            </a:r>
            <a:endParaRPr lang="en-US" sz="4800" dirty="0">
              <a:solidFill>
                <a:srgbClr val="FF6600"/>
              </a:solidFill>
              <a:latin typeface="Bradley Hand Bold"/>
              <a:cs typeface="Bradley Hand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16601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Icon—holy image</a:t>
            </a:r>
          </a:p>
          <a:p>
            <a:pPr lvl="1"/>
            <a:r>
              <a:rPr lang="en-US" dirty="0" smtClean="0"/>
              <a:t>Honoring icon was seen as a pathway to God and teach people about God</a:t>
            </a:r>
          </a:p>
          <a:p>
            <a:pPr lvl="1"/>
            <a:r>
              <a:rPr lang="en-US" dirty="0" smtClean="0"/>
              <a:t>To others it seemed like worshiping objects</a:t>
            </a:r>
          </a:p>
          <a:p>
            <a:pPr lvl="1"/>
            <a:r>
              <a:rPr lang="en-US" dirty="0" smtClean="0"/>
              <a:t>Byzantine emperors tried to stop icon use (iconoclasts=image-breakers) </a:t>
            </a:r>
          </a:p>
          <a:p>
            <a:pPr lvl="1"/>
            <a:r>
              <a:rPr lang="en-US" dirty="0" smtClean="0"/>
              <a:t>Iconoclasts went into churches and smashed icons</a:t>
            </a:r>
          </a:p>
          <a:p>
            <a:pPr lvl="1"/>
            <a:r>
              <a:rPr lang="en-US" dirty="0" smtClean="0"/>
              <a:t>Led to violence between the groups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518" y="1600200"/>
            <a:ext cx="2262332" cy="446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44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  <a:latin typeface="Bradley Hand Bold"/>
                <a:cs typeface="Bradley Hand Bold"/>
              </a:rPr>
              <a:t>Church Organization</a:t>
            </a:r>
            <a:endParaRPr lang="en-US" dirty="0">
              <a:solidFill>
                <a:srgbClr val="FF6600"/>
              </a:solidFill>
              <a:latin typeface="Bradley Hand Bold"/>
              <a:cs typeface="Bradley Hand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854" y="1600200"/>
            <a:ext cx="5521947" cy="506797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Christianity grew because of its strong organization </a:t>
            </a:r>
          </a:p>
          <a:p>
            <a:r>
              <a:rPr lang="en-US" dirty="0" smtClean="0"/>
              <a:t>Bishops—were the most important leaders</a:t>
            </a:r>
          </a:p>
          <a:p>
            <a:pPr lvl="1"/>
            <a:r>
              <a:rPr lang="en-US" dirty="0" smtClean="0"/>
              <a:t>At first each church was led by a bishop</a:t>
            </a:r>
          </a:p>
          <a:p>
            <a:pPr lvl="1"/>
            <a:r>
              <a:rPr lang="en-US" dirty="0" smtClean="0"/>
              <a:t>Later, a single bishop was in charge of all the churches in a city</a:t>
            </a:r>
          </a:p>
          <a:p>
            <a:pPr lvl="1"/>
            <a:r>
              <a:rPr lang="en-US" dirty="0" smtClean="0"/>
              <a:t>Eventually, bishops gained power over all the churches in a region</a:t>
            </a:r>
          </a:p>
          <a:p>
            <a:pPr lvl="1"/>
            <a:r>
              <a:rPr lang="en-US" dirty="0" smtClean="0"/>
              <a:t>Bishops of the 5 most important cities were called patriarchs: Constantinople, Rome, Alexandria, Antioch, and Jerusalem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959" y="2187212"/>
            <a:ext cx="34925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54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78" y="136581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200" dirty="0" smtClean="0">
                <a:solidFill>
                  <a:srgbClr val="0000FF"/>
                </a:solidFill>
                <a:latin typeface="Bradley Hand Bold"/>
                <a:cs typeface="Bradley Hand Bold"/>
              </a:rPr>
              <a:t>Power of </a:t>
            </a:r>
            <a:br>
              <a:rPr lang="en-US" sz="4200" dirty="0" smtClean="0">
                <a:solidFill>
                  <a:srgbClr val="0000FF"/>
                </a:solidFill>
                <a:latin typeface="Bradley Hand Bold"/>
                <a:cs typeface="Bradley Hand Bold"/>
              </a:rPr>
            </a:br>
            <a:r>
              <a:rPr lang="en-US" sz="4200" dirty="0" smtClean="0">
                <a:solidFill>
                  <a:srgbClr val="0000FF"/>
                </a:solidFill>
                <a:latin typeface="Bradley Hand Bold"/>
                <a:cs typeface="Bradley Hand Bold"/>
              </a:rPr>
              <a:t>the Pope</a:t>
            </a:r>
            <a:endParaRPr lang="en-US" sz="4200" dirty="0">
              <a:solidFill>
                <a:srgbClr val="0000FF"/>
              </a:solidFill>
              <a:latin typeface="Bradley Hand Bold"/>
              <a:cs typeface="Bradley Hand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78" y="1600200"/>
            <a:ext cx="3987968" cy="5054165"/>
          </a:xfrm>
          <a:solidFill>
            <a:schemeClr val="accent3"/>
          </a:solidFill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5 patriarchs were equal in authority</a:t>
            </a:r>
          </a:p>
          <a:p>
            <a:pPr lvl="1"/>
            <a:r>
              <a:rPr lang="en-US" dirty="0" smtClean="0"/>
              <a:t>Over time the bishop of Rome claimed authority over Christians everywhere (Pope)</a:t>
            </a:r>
          </a:p>
          <a:p>
            <a:pPr lvl="1"/>
            <a:r>
              <a:rPr lang="en-US" dirty="0" smtClean="0"/>
              <a:t>Believed they were Peter’s successor</a:t>
            </a:r>
          </a:p>
          <a:p>
            <a:r>
              <a:rPr lang="en-US" dirty="0" smtClean="0"/>
              <a:t>Eastern patriarchs and the Byzantine emperors rejected this view of the Pope</a:t>
            </a:r>
          </a:p>
          <a:p>
            <a:pPr lvl="1"/>
            <a:r>
              <a:rPr lang="en-US" dirty="0" smtClean="0"/>
              <a:t>Wanted to be in charge of the church in their empire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69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194" y="1905192"/>
            <a:ext cx="2498701" cy="33358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latin typeface="Bradley Hand Bold"/>
                <a:cs typeface="Bradley Hand Bold"/>
              </a:rPr>
              <a:t>The Great Schism</a:t>
            </a:r>
            <a:endParaRPr lang="en-US" dirty="0">
              <a:solidFill>
                <a:srgbClr val="0000FF"/>
              </a:solidFill>
              <a:latin typeface="Bradley Hand Bold"/>
              <a:cs typeface="Bradley Hand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75" y="1448334"/>
            <a:ext cx="4899089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 1054, Eastern and Western churches split because of growing differences</a:t>
            </a:r>
          </a:p>
          <a:p>
            <a:pPr lvl="1"/>
            <a:r>
              <a:rPr lang="en-US" dirty="0" smtClean="0"/>
              <a:t>Schism= split/division</a:t>
            </a:r>
          </a:p>
          <a:p>
            <a:r>
              <a:rPr lang="en-US" dirty="0" smtClean="0"/>
              <a:t>Eastern branch= Eastern Orthodox Church</a:t>
            </a:r>
          </a:p>
          <a:p>
            <a:pPr lvl="1"/>
            <a:r>
              <a:rPr lang="en-US" dirty="0" smtClean="0"/>
              <a:t>Orthodox means following establish beliefs</a:t>
            </a:r>
          </a:p>
          <a:p>
            <a:pPr lvl="1"/>
            <a:r>
              <a:rPr lang="en-US" dirty="0" smtClean="0"/>
              <a:t>Byzantine emperor was head of the church</a:t>
            </a:r>
          </a:p>
          <a:p>
            <a:pPr lvl="1"/>
            <a:r>
              <a:rPr lang="en-US" dirty="0" smtClean="0"/>
              <a:t>Head bishops handled daily affairs </a:t>
            </a:r>
          </a:p>
          <a:p>
            <a:r>
              <a:rPr lang="en-US" dirty="0" smtClean="0"/>
              <a:t>Western branch= Roman Catholic Church</a:t>
            </a:r>
          </a:p>
          <a:p>
            <a:pPr lvl="1"/>
            <a:r>
              <a:rPr lang="en-US" dirty="0" smtClean="0"/>
              <a:t>Roman because it was based in Rome </a:t>
            </a:r>
          </a:p>
          <a:p>
            <a:pPr lvl="1"/>
            <a:r>
              <a:rPr lang="en-US" dirty="0" smtClean="0"/>
              <a:t>Catholic means universal</a:t>
            </a:r>
          </a:p>
          <a:p>
            <a:pPr lvl="1"/>
            <a:r>
              <a:rPr lang="en-US" dirty="0" smtClean="0"/>
              <a:t>Pope is the head; didn’t take orders from the Byzantine emperor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648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latin typeface="Bradley Hand Bold"/>
                <a:cs typeface="Bradley Hand Bold"/>
              </a:rPr>
              <a:t>Different Traditions</a:t>
            </a:r>
            <a:endParaRPr lang="en-US" b="1" dirty="0">
              <a:solidFill>
                <a:srgbClr val="0000FF"/>
              </a:solidFill>
              <a:latin typeface="Bradley Hand Bold"/>
              <a:cs typeface="Bradley Hand Bold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4380769"/>
              </p:ext>
            </p:extLst>
          </p:nvPr>
        </p:nvGraphicFramePr>
        <p:xfrm>
          <a:off x="457200" y="1600200"/>
          <a:ext cx="82296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Roman Catholic</a:t>
                      </a:r>
                      <a:r>
                        <a:rPr lang="en-US" baseline="0" dirty="0" smtClean="0"/>
                        <a:t> Church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Eastern Orthodox Church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Pope</a:t>
                      </a:r>
                      <a:r>
                        <a:rPr lang="en-US" baseline="0" dirty="0" smtClean="0"/>
                        <a:t> headed the Church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Byzantine emperor headed the Church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Pope</a:t>
                      </a:r>
                      <a:r>
                        <a:rPr lang="en-US" baseline="0" dirty="0" smtClean="0"/>
                        <a:t> highest Church official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Patriarch of Constantinople</a:t>
                      </a:r>
                      <a:r>
                        <a:rPr lang="en-US" baseline="0" dirty="0" smtClean="0"/>
                        <a:t> was the highest Church official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Rituals and teachings were in Latin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Rituals and teachings were in</a:t>
                      </a:r>
                      <a:r>
                        <a:rPr lang="en-US" baseline="0" dirty="0" smtClean="0"/>
                        <a:t> Greek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Priests could not marry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Priests could marry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705390" y="3766688"/>
            <a:ext cx="39814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Greek Orthodox Church--they are each governed by a committee of Bishops, called the Holy Synod, with one central Bishop holding the honorary title of "first among equals.”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4743266" y="535616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23–24 million followers (about 50% of whom are in Greece)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" y="50163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1.2 billion followers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5618479"/>
            <a:ext cx="39200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hlinkClick r:id="rId2"/>
              </a:rPr>
              <a:t>http://</a:t>
            </a:r>
            <a:r>
              <a:rPr lang="en-US" sz="1600" dirty="0" err="1" smtClean="0">
                <a:hlinkClick r:id="rId2"/>
              </a:rPr>
              <a:t>www.bbc.com</a:t>
            </a:r>
            <a:r>
              <a:rPr lang="en-US" sz="1600" dirty="0" smtClean="0">
                <a:hlinkClick r:id="rId2"/>
              </a:rPr>
              <a:t>/news/world-21443313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57085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195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44" y="257822"/>
            <a:ext cx="2331560" cy="34973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44195" y="3644719"/>
            <a:ext cx="2205467" cy="294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72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486</Words>
  <Application>Microsoft Macintosh PowerPoint</Application>
  <PresentationFormat>On-screen Show (4:3)</PresentationFormat>
  <Paragraphs>59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Ch. 14/Sec. 2</vt:lpstr>
      <vt:lpstr>Religious Differences</vt:lpstr>
      <vt:lpstr>Nicene Creed </vt:lpstr>
      <vt:lpstr>Icons</vt:lpstr>
      <vt:lpstr>Church Organization</vt:lpstr>
      <vt:lpstr>Power of  the Pope</vt:lpstr>
      <vt:lpstr>The Great Schism</vt:lpstr>
      <vt:lpstr>Different Traditions</vt:lpstr>
      <vt:lpstr>PowerPoint Presentation</vt:lpstr>
      <vt:lpstr>PowerPoint Presentation</vt:lpstr>
      <vt:lpstr>PowerPoint Presentation</vt:lpstr>
      <vt:lpstr>PowerPoint Presentation</vt:lpstr>
      <vt:lpstr>Hagia Sophia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Ch. 14/Sec. 2</dc:title>
  <dc:creator>Tiffany Howard</dc:creator>
  <cp:lastModifiedBy>Tiffany Howard</cp:lastModifiedBy>
  <cp:revision>13</cp:revision>
  <dcterms:created xsi:type="dcterms:W3CDTF">2015-03-25T11:50:39Z</dcterms:created>
  <dcterms:modified xsi:type="dcterms:W3CDTF">2016-04-04T16:31:32Z</dcterms:modified>
</cp:coreProperties>
</file>